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6" r:id="rId3"/>
    <p:sldId id="257" r:id="rId4"/>
    <p:sldId id="288" r:id="rId5"/>
    <p:sldId id="289" r:id="rId6"/>
    <p:sldId id="275" r:id="rId7"/>
    <p:sldId id="280" r:id="rId8"/>
    <p:sldId id="287" r:id="rId9"/>
    <p:sldId id="281" r:id="rId10"/>
    <p:sldId id="284" r:id="rId11"/>
    <p:sldId id="283" r:id="rId12"/>
    <p:sldId id="282" r:id="rId13"/>
    <p:sldId id="285" r:id="rId14"/>
    <p:sldId id="28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p:scale>
          <a:sx n="118" d="100"/>
          <a:sy n="118" d="100"/>
        </p:scale>
        <p:origin x="904" y="4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2/3/23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2/3/23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2/3/23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2/3/23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2/3/23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B225-83D8-31D9-F963-90EBC8F2A9BC}"/>
              </a:ext>
            </a:extLst>
          </p:cNvPr>
          <p:cNvSpPr>
            <a:spLocks noGrp="1"/>
          </p:cNvSpPr>
          <p:nvPr>
            <p:ph type="ctrTitle"/>
          </p:nvPr>
        </p:nvSpPr>
        <p:spPr/>
        <p:txBody>
          <a:bodyPr/>
          <a:lstStyle/>
          <a:p>
            <a:r>
              <a:rPr lang="en-US" dirty="0"/>
              <a:t>Valuing Progress: Knowledge as a Resource</a:t>
            </a:r>
          </a:p>
        </p:txBody>
      </p:sp>
      <p:sp>
        <p:nvSpPr>
          <p:cNvPr id="3" name="Subtitle 2">
            <a:extLst>
              <a:ext uri="{FF2B5EF4-FFF2-40B4-BE49-F238E27FC236}">
                <a16:creationId xmlns:a16="http://schemas.microsoft.com/office/drawing/2014/main" id="{703E366A-C776-F262-CFB6-6651197B9F1E}"/>
              </a:ext>
            </a:extLst>
          </p:cNvPr>
          <p:cNvSpPr>
            <a:spLocks noGrp="1"/>
          </p:cNvSpPr>
          <p:nvPr>
            <p:ph type="subTitle" idx="1"/>
          </p:nvPr>
        </p:nvSpPr>
        <p:spPr/>
        <p:txBody>
          <a:bodyPr/>
          <a:lstStyle/>
          <a:p>
            <a:r>
              <a:rPr lang="en-US" dirty="0"/>
              <a:t>Jeremy Sheff</a:t>
            </a:r>
          </a:p>
        </p:txBody>
      </p:sp>
    </p:spTree>
    <p:extLst>
      <p:ext uri="{BB962C8B-B14F-4D97-AF65-F5344CB8AC3E}">
        <p14:creationId xmlns:p14="http://schemas.microsoft.com/office/powerpoint/2010/main" val="221299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2D2F-5BAA-FB63-B2F6-F01221312F47}"/>
              </a:ext>
            </a:extLst>
          </p:cNvPr>
          <p:cNvSpPr>
            <a:spLocks noGrp="1"/>
          </p:cNvSpPr>
          <p:nvPr>
            <p:ph type="title"/>
          </p:nvPr>
        </p:nvSpPr>
        <p:spPr/>
        <p:txBody>
          <a:bodyPr/>
          <a:lstStyle/>
          <a:p>
            <a:r>
              <a:rPr lang="en-US" dirty="0"/>
              <a:t>Norms of distributive justice</a:t>
            </a:r>
          </a:p>
        </p:txBody>
      </p:sp>
      <p:sp>
        <p:nvSpPr>
          <p:cNvPr id="5" name="Content Placeholder 4">
            <a:extLst>
              <a:ext uri="{FF2B5EF4-FFF2-40B4-BE49-F238E27FC236}">
                <a16:creationId xmlns:a16="http://schemas.microsoft.com/office/drawing/2014/main" id="{81085078-523A-B988-AB6D-AF50E9F98F4D}"/>
              </a:ext>
            </a:extLst>
          </p:cNvPr>
          <p:cNvSpPr>
            <a:spLocks noGrp="1"/>
          </p:cNvSpPr>
          <p:nvPr>
            <p:ph sz="half" idx="1"/>
          </p:nvPr>
        </p:nvSpPr>
        <p:spPr>
          <a:xfrm>
            <a:off x="581192" y="2228003"/>
            <a:ext cx="5889181" cy="4368387"/>
          </a:xfrm>
        </p:spPr>
        <p:txBody>
          <a:bodyPr>
            <a:normAutofit fontScale="92500" lnSpcReduction="20000"/>
          </a:bodyPr>
          <a:lstStyle/>
          <a:p>
            <a:r>
              <a:rPr lang="en-US" sz="3200" u="sng" dirty="0"/>
              <a:t>Political Equality</a:t>
            </a:r>
            <a:r>
              <a:rPr lang="en-US" sz="3200" dirty="0"/>
              <a:t>: </a:t>
            </a:r>
          </a:p>
          <a:p>
            <a:pPr marL="324000" lvl="1" indent="0">
              <a:buNone/>
            </a:pPr>
            <a:r>
              <a:rPr lang="en-US" sz="3000" dirty="0"/>
              <a:t>All else equal, all human beings have an equal claim to the benefits of social life, and an equal obligation to undertake its burdens.</a:t>
            </a:r>
          </a:p>
          <a:p>
            <a:r>
              <a:rPr lang="en-US" sz="3200" u="sng" dirty="0"/>
              <a:t>Responsibility</a:t>
            </a:r>
            <a:r>
              <a:rPr lang="en-US" sz="3200" dirty="0"/>
              <a:t>:</a:t>
            </a:r>
          </a:p>
          <a:p>
            <a:pPr marL="324000" lvl="1" indent="0">
              <a:buNone/>
            </a:pPr>
            <a:r>
              <a:rPr lang="en-US" sz="3000" dirty="0"/>
              <a:t>Any unequal benefits or burdens people experience should not be a function of brute luck, but of their own choices and actions.</a:t>
            </a:r>
          </a:p>
        </p:txBody>
      </p:sp>
      <p:pic>
        <p:nvPicPr>
          <p:cNvPr id="7" name="Content Placeholder 6" descr="A picture of a grasshopper playing the fiddle while ants gather food.">
            <a:extLst>
              <a:ext uri="{FF2B5EF4-FFF2-40B4-BE49-F238E27FC236}">
                <a16:creationId xmlns:a16="http://schemas.microsoft.com/office/drawing/2014/main" id="{DBF8924B-23DF-F37A-033F-26CD0B1CD645}"/>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Lst>
          </a:blip>
          <a:stretch>
            <a:fillRect/>
          </a:stretch>
        </p:blipFill>
        <p:spPr>
          <a:xfrm>
            <a:off x="7716245" y="1943057"/>
            <a:ext cx="3775538" cy="4559322"/>
          </a:xfrm>
          <a:prstGeom prst="rect">
            <a:avLst/>
          </a:prstGeom>
        </p:spPr>
      </p:pic>
      <p:sp>
        <p:nvSpPr>
          <p:cNvPr id="9" name="TextBox 8">
            <a:extLst>
              <a:ext uri="{FF2B5EF4-FFF2-40B4-BE49-F238E27FC236}">
                <a16:creationId xmlns:a16="http://schemas.microsoft.com/office/drawing/2014/main" id="{8D5F5D20-8700-6683-9A57-469AF9EBBDA6}"/>
              </a:ext>
            </a:extLst>
          </p:cNvPr>
          <p:cNvSpPr txBox="1"/>
          <p:nvPr/>
        </p:nvSpPr>
        <p:spPr>
          <a:xfrm>
            <a:off x="7077661" y="6596390"/>
            <a:ext cx="5052705" cy="261610"/>
          </a:xfrm>
          <a:prstGeom prst="rect">
            <a:avLst/>
          </a:prstGeom>
          <a:noFill/>
        </p:spPr>
        <p:txBody>
          <a:bodyPr wrap="square">
            <a:spAutoFit/>
          </a:bodyPr>
          <a:lstStyle/>
          <a:p>
            <a:r>
              <a:rPr lang="en-US" sz="1050" dirty="0">
                <a:effectLst/>
              </a:rPr>
              <a:t>Source: Milo Winter, </a:t>
            </a:r>
            <a:r>
              <a:rPr lang="en-US" sz="1050" i="1" dirty="0">
                <a:effectLst/>
              </a:rPr>
              <a:t>The Ants and the Grasshopper</a:t>
            </a:r>
            <a:r>
              <a:rPr lang="en-US" sz="1050" dirty="0">
                <a:effectLst/>
              </a:rPr>
              <a:t>, </a:t>
            </a:r>
            <a:r>
              <a:rPr lang="en-US" sz="1050" i="1" dirty="0">
                <a:effectLst/>
              </a:rPr>
              <a:t>in</a:t>
            </a:r>
            <a:r>
              <a:rPr lang="en-US" sz="1050" dirty="0">
                <a:effectLst/>
              </a:rPr>
              <a:t> </a:t>
            </a:r>
            <a:r>
              <a:rPr lang="en-US" sz="1050" cap="small" dirty="0">
                <a:effectLst/>
              </a:rPr>
              <a:t>The Aesop for Children</a:t>
            </a:r>
            <a:r>
              <a:rPr lang="en-US" sz="1050" dirty="0">
                <a:effectLst/>
              </a:rPr>
              <a:t> 34 (1919).</a:t>
            </a:r>
          </a:p>
        </p:txBody>
      </p:sp>
    </p:spTree>
    <p:extLst>
      <p:ext uri="{BB962C8B-B14F-4D97-AF65-F5344CB8AC3E}">
        <p14:creationId xmlns:p14="http://schemas.microsoft.com/office/powerpoint/2010/main" val="3259533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2D2F-5BAA-FB63-B2F6-F01221312F47}"/>
              </a:ext>
            </a:extLst>
          </p:cNvPr>
          <p:cNvSpPr>
            <a:spLocks noGrp="1"/>
          </p:cNvSpPr>
          <p:nvPr>
            <p:ph type="title"/>
          </p:nvPr>
        </p:nvSpPr>
        <p:spPr/>
        <p:txBody>
          <a:bodyPr/>
          <a:lstStyle/>
          <a:p>
            <a:r>
              <a:rPr lang="en-US" dirty="0"/>
              <a:t>Maintaining just distributions: Reciprocity</a:t>
            </a:r>
          </a:p>
        </p:txBody>
      </p:sp>
      <p:sp>
        <p:nvSpPr>
          <p:cNvPr id="5" name="Content Placeholder 4">
            <a:extLst>
              <a:ext uri="{FF2B5EF4-FFF2-40B4-BE49-F238E27FC236}">
                <a16:creationId xmlns:a16="http://schemas.microsoft.com/office/drawing/2014/main" id="{81085078-523A-B988-AB6D-AF50E9F98F4D}"/>
              </a:ext>
            </a:extLst>
          </p:cNvPr>
          <p:cNvSpPr>
            <a:spLocks noGrp="1"/>
          </p:cNvSpPr>
          <p:nvPr>
            <p:ph idx="1"/>
          </p:nvPr>
        </p:nvSpPr>
        <p:spPr>
          <a:xfrm>
            <a:off x="581192" y="2180496"/>
            <a:ext cx="11029615" cy="4429026"/>
          </a:xfrm>
        </p:spPr>
        <p:txBody>
          <a:bodyPr anchor="t">
            <a:normAutofit/>
          </a:bodyPr>
          <a:lstStyle/>
          <a:p>
            <a:r>
              <a:rPr lang="en-US" sz="3000" dirty="0"/>
              <a:t>Assume that benefits for some agents correlate with burdens for other agents: if I give you a loaf of bread, I lose a loaf of bread.</a:t>
            </a:r>
            <a:endParaRPr lang="en-US" sz="2800" dirty="0"/>
          </a:p>
          <a:p>
            <a:r>
              <a:rPr lang="en-US" sz="2800" dirty="0"/>
              <a:t>Under this assumption, when agents return good for good and ill for ill, the baseline norm of political equality is maintained.</a:t>
            </a:r>
          </a:p>
          <a:p>
            <a:r>
              <a:rPr lang="en-US" sz="2800" dirty="0"/>
              <a:t>The assumption generally holds for the benefits and burdens associated with scarce, tangible resources (i.e., private goods).</a:t>
            </a:r>
          </a:p>
        </p:txBody>
      </p:sp>
    </p:spTree>
    <p:extLst>
      <p:ext uri="{BB962C8B-B14F-4D97-AF65-F5344CB8AC3E}">
        <p14:creationId xmlns:p14="http://schemas.microsoft.com/office/powerpoint/2010/main" val="2311643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2D2F-5BAA-FB63-B2F6-F01221312F47}"/>
              </a:ext>
            </a:extLst>
          </p:cNvPr>
          <p:cNvSpPr>
            <a:spLocks noGrp="1"/>
          </p:cNvSpPr>
          <p:nvPr>
            <p:ph type="title"/>
          </p:nvPr>
        </p:nvSpPr>
        <p:spPr/>
        <p:txBody>
          <a:bodyPr/>
          <a:lstStyle/>
          <a:p>
            <a:r>
              <a:rPr lang="en-US" dirty="0"/>
              <a:t>Normatively relevant Characteristics of knowledge</a:t>
            </a:r>
          </a:p>
        </p:txBody>
      </p:sp>
      <p:sp>
        <p:nvSpPr>
          <p:cNvPr id="5" name="Content Placeholder 4">
            <a:extLst>
              <a:ext uri="{FF2B5EF4-FFF2-40B4-BE49-F238E27FC236}">
                <a16:creationId xmlns:a16="http://schemas.microsoft.com/office/drawing/2014/main" id="{81085078-523A-B988-AB6D-AF50E9F98F4D}"/>
              </a:ext>
            </a:extLst>
          </p:cNvPr>
          <p:cNvSpPr>
            <a:spLocks noGrp="1"/>
          </p:cNvSpPr>
          <p:nvPr>
            <p:ph idx="1"/>
          </p:nvPr>
        </p:nvSpPr>
        <p:spPr>
          <a:xfrm>
            <a:off x="585581" y="2180497"/>
            <a:ext cx="11232045" cy="2669800"/>
          </a:xfrm>
        </p:spPr>
        <p:txBody>
          <a:bodyPr anchor="t">
            <a:normAutofit/>
          </a:bodyPr>
          <a:lstStyle/>
          <a:p>
            <a:r>
              <a:rPr lang="en-US" sz="2400" dirty="0"/>
              <a:t>Knowledge </a:t>
            </a:r>
            <a:r>
              <a:rPr lang="en-US" sz="2400" u="sng" dirty="0"/>
              <a:t>Production</a:t>
            </a:r>
            <a:r>
              <a:rPr lang="en-US" sz="2400" dirty="0"/>
              <a:t> is Costly: it burdens the creator, but benefits nobody else.</a:t>
            </a:r>
          </a:p>
          <a:p>
            <a:r>
              <a:rPr lang="en-US" sz="2400" dirty="0"/>
              <a:t>Knowledge </a:t>
            </a:r>
            <a:r>
              <a:rPr lang="en-US" sz="2400" u="sng" dirty="0"/>
              <a:t>Transfer</a:t>
            </a:r>
            <a:r>
              <a:rPr lang="en-US" sz="2400" dirty="0"/>
              <a:t> is Costless: it benefits the recipient, but does not burden the giver.</a:t>
            </a:r>
          </a:p>
          <a:p>
            <a:r>
              <a:rPr lang="en-US" sz="2400" dirty="0"/>
              <a:t>The burdens and benefits of knowledge creation and distribution are </a:t>
            </a:r>
            <a:r>
              <a:rPr lang="en-US" sz="2400" u="sng" dirty="0"/>
              <a:t>not</a:t>
            </a:r>
            <a:r>
              <a:rPr lang="en-US" sz="2400" dirty="0"/>
              <a:t> correlated.</a:t>
            </a:r>
          </a:p>
        </p:txBody>
      </p:sp>
      <p:graphicFrame>
        <p:nvGraphicFramePr>
          <p:cNvPr id="3" name="Table 2">
            <a:extLst>
              <a:ext uri="{FF2B5EF4-FFF2-40B4-BE49-F238E27FC236}">
                <a16:creationId xmlns:a16="http://schemas.microsoft.com/office/drawing/2014/main" id="{ABA48B93-F508-37F9-C8D0-04EA700C295C}"/>
              </a:ext>
            </a:extLst>
          </p:cNvPr>
          <p:cNvGraphicFramePr>
            <a:graphicFrameLocks noGrp="1"/>
          </p:cNvGraphicFramePr>
          <p:nvPr>
            <p:extLst>
              <p:ext uri="{D42A27DB-BD31-4B8C-83A1-F6EECF244321}">
                <p14:modId xmlns:p14="http://schemas.microsoft.com/office/powerpoint/2010/main" val="2841806574"/>
              </p:ext>
            </p:extLst>
          </p:nvPr>
        </p:nvGraphicFramePr>
        <p:xfrm>
          <a:off x="852281" y="4217558"/>
          <a:ext cx="10487438" cy="2194560"/>
        </p:xfrm>
        <a:graphic>
          <a:graphicData uri="http://schemas.openxmlformats.org/drawingml/2006/table">
            <a:tbl>
              <a:tblPr/>
              <a:tblGrid>
                <a:gridCol w="3237272">
                  <a:extLst>
                    <a:ext uri="{9D8B030D-6E8A-4147-A177-3AD203B41FA5}">
                      <a16:colId xmlns:a16="http://schemas.microsoft.com/office/drawing/2014/main" val="1699659597"/>
                    </a:ext>
                  </a:extLst>
                </a:gridCol>
                <a:gridCol w="2084840">
                  <a:extLst>
                    <a:ext uri="{9D8B030D-6E8A-4147-A177-3AD203B41FA5}">
                      <a16:colId xmlns:a16="http://schemas.microsoft.com/office/drawing/2014/main" val="3024401092"/>
                    </a:ext>
                  </a:extLst>
                </a:gridCol>
                <a:gridCol w="2582663">
                  <a:extLst>
                    <a:ext uri="{9D8B030D-6E8A-4147-A177-3AD203B41FA5}">
                      <a16:colId xmlns:a16="http://schemas.microsoft.com/office/drawing/2014/main" val="3006662832"/>
                    </a:ext>
                  </a:extLst>
                </a:gridCol>
                <a:gridCol w="2582663">
                  <a:extLst>
                    <a:ext uri="{9D8B030D-6E8A-4147-A177-3AD203B41FA5}">
                      <a16:colId xmlns:a16="http://schemas.microsoft.com/office/drawing/2014/main" val="2514960406"/>
                    </a:ext>
                  </a:extLst>
                </a:gridCol>
              </a:tblGrid>
              <a:tr h="473060">
                <a:tc>
                  <a:txBody>
                    <a:bodyPr/>
                    <a:lstStyle/>
                    <a:p>
                      <a:pPr algn="just"/>
                      <a:br>
                        <a:rPr lang="en-US" sz="2400" dirty="0">
                          <a:effectLst/>
                          <a:latin typeface="Gill Sans MT" panose="020B0502020104020203" pitchFamily="34" charset="77"/>
                        </a:rPr>
                      </a:br>
                      <a:endParaRPr lang="en-US" sz="2400" dirty="0">
                        <a:effectLst/>
                        <a:latin typeface="Gill Sans MT" panose="020B0502020104020203" pitchFamily="34" charset="77"/>
                      </a:endParaRP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400" dirty="0">
                          <a:effectLst/>
                          <a:latin typeface="Gill Sans MT" panose="020B0502020104020203" pitchFamily="34" charset="77"/>
                        </a:rPr>
                        <a:t>Knowledge Creation</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a:effectLst/>
                          <a:latin typeface="Gill Sans MT" panose="020B0502020104020203" pitchFamily="34" charset="77"/>
                        </a:rPr>
                        <a:t>Knowledge Transfer</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a:effectLst/>
                          <a:latin typeface="Gill Sans MT" panose="020B0502020104020203" pitchFamily="34" charset="77"/>
                        </a:rPr>
                        <a:t>Private Good Transfer</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021785244"/>
                  </a:ext>
                </a:extLst>
              </a:tr>
              <a:tr h="527058">
                <a:tc>
                  <a:txBody>
                    <a:bodyPr/>
                    <a:lstStyle/>
                    <a:p>
                      <a:pPr algn="ctr"/>
                      <a:r>
                        <a:rPr lang="en-US" sz="2400" dirty="0">
                          <a:effectLst/>
                          <a:latin typeface="Gill Sans MT" panose="020B0502020104020203" pitchFamily="34" charset="77"/>
                        </a:rPr>
                        <a:t>Burden on Creator/Giver?</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a:effectLst/>
                          <a:latin typeface="Gill Sans MT" panose="020B0502020104020203" pitchFamily="34" charset="77"/>
                        </a:rPr>
                        <a:t>Yes</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effectLst/>
                          <a:latin typeface="Gill Sans MT" panose="020B0502020104020203" pitchFamily="34" charset="77"/>
                        </a:rPr>
                        <a:t>No</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effectLst/>
                          <a:latin typeface="Gill Sans MT" panose="020B0502020104020203" pitchFamily="34" charset="77"/>
                        </a:rPr>
                        <a:t>Yes</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167697"/>
                  </a:ext>
                </a:extLst>
              </a:tr>
              <a:tr h="527058">
                <a:tc>
                  <a:txBody>
                    <a:bodyPr/>
                    <a:lstStyle/>
                    <a:p>
                      <a:pPr algn="ctr"/>
                      <a:r>
                        <a:rPr lang="en-US" sz="2400" dirty="0">
                          <a:effectLst/>
                          <a:latin typeface="Gill Sans MT" panose="020B0502020104020203" pitchFamily="34" charset="77"/>
                        </a:rPr>
                        <a:t>Benefit to </a:t>
                      </a:r>
                    </a:p>
                    <a:p>
                      <a:pPr algn="ctr"/>
                      <a:r>
                        <a:rPr lang="en-US" sz="2400" dirty="0">
                          <a:effectLst/>
                          <a:latin typeface="Gill Sans MT" panose="020B0502020104020203" pitchFamily="34" charset="77"/>
                        </a:rPr>
                        <a:t>Non-Creator/Recipient?</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a:effectLst/>
                          <a:latin typeface="Gill Sans MT" panose="020B0502020104020203" pitchFamily="34" charset="77"/>
                        </a:rPr>
                        <a:t>No</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effectLst/>
                          <a:latin typeface="Gill Sans MT" panose="020B0502020104020203" pitchFamily="34" charset="77"/>
                        </a:rPr>
                        <a:t>Yes</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effectLst/>
                          <a:latin typeface="Gill Sans MT" panose="020B0502020104020203" pitchFamily="34" charset="77"/>
                        </a:rPr>
                        <a:t>Yes</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092279"/>
                  </a:ext>
                </a:extLst>
              </a:tr>
            </a:tbl>
          </a:graphicData>
        </a:graphic>
      </p:graphicFrame>
    </p:spTree>
    <p:extLst>
      <p:ext uri="{BB962C8B-B14F-4D97-AF65-F5344CB8AC3E}">
        <p14:creationId xmlns:p14="http://schemas.microsoft.com/office/powerpoint/2010/main" val="2698633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2D2F-5BAA-FB63-B2F6-F01221312F47}"/>
              </a:ext>
            </a:extLst>
          </p:cNvPr>
          <p:cNvSpPr>
            <a:spLocks noGrp="1"/>
          </p:cNvSpPr>
          <p:nvPr>
            <p:ph type="title"/>
          </p:nvPr>
        </p:nvSpPr>
        <p:spPr/>
        <p:txBody>
          <a:bodyPr/>
          <a:lstStyle/>
          <a:p>
            <a:r>
              <a:rPr lang="en-US" dirty="0"/>
              <a:t>Two modes of reciprocity</a:t>
            </a:r>
          </a:p>
        </p:txBody>
      </p:sp>
      <p:sp>
        <p:nvSpPr>
          <p:cNvPr id="5" name="Content Placeholder 4">
            <a:extLst>
              <a:ext uri="{FF2B5EF4-FFF2-40B4-BE49-F238E27FC236}">
                <a16:creationId xmlns:a16="http://schemas.microsoft.com/office/drawing/2014/main" id="{81085078-523A-B988-AB6D-AF50E9F98F4D}"/>
              </a:ext>
            </a:extLst>
          </p:cNvPr>
          <p:cNvSpPr>
            <a:spLocks noGrp="1"/>
          </p:cNvSpPr>
          <p:nvPr>
            <p:ph idx="1"/>
          </p:nvPr>
        </p:nvSpPr>
        <p:spPr>
          <a:xfrm>
            <a:off x="585581" y="2180497"/>
            <a:ext cx="11029615" cy="2669800"/>
          </a:xfrm>
        </p:spPr>
        <p:txBody>
          <a:bodyPr anchor="t">
            <a:normAutofit fontScale="92500"/>
          </a:bodyPr>
          <a:lstStyle/>
          <a:p>
            <a:r>
              <a:rPr lang="en-US" sz="2400" b="1" u="sng" dirty="0"/>
              <a:t>Compensation</a:t>
            </a:r>
            <a:r>
              <a:rPr lang="en-US" sz="2400" dirty="0"/>
              <a:t>: The obligation to reciprocate is a function of the </a:t>
            </a:r>
            <a:r>
              <a:rPr lang="en-US" sz="2400" u="sng" dirty="0"/>
              <a:t>burden on the giver</a:t>
            </a:r>
            <a:r>
              <a:rPr lang="en-US" sz="2400" dirty="0"/>
              <a:t>, such that we should measure it by the cost borne.</a:t>
            </a:r>
          </a:p>
          <a:p>
            <a:r>
              <a:rPr lang="en-US" sz="2400" b="1" u="sng" dirty="0"/>
              <a:t>Gratitude</a:t>
            </a:r>
            <a:r>
              <a:rPr lang="en-US" sz="2400" dirty="0"/>
              <a:t>: The obligation to reciprocate is a function of the </a:t>
            </a:r>
            <a:r>
              <a:rPr lang="en-US" sz="2400" u="sng" dirty="0"/>
              <a:t>benefit to the recipient</a:t>
            </a:r>
            <a:r>
              <a:rPr lang="en-US" sz="2400" dirty="0"/>
              <a:t>, such that we should measure it by the value received.</a:t>
            </a:r>
          </a:p>
          <a:p>
            <a:r>
              <a:rPr lang="en-US" sz="2400" dirty="0"/>
              <a:t>The two modes </a:t>
            </a:r>
            <a:r>
              <a:rPr lang="en-US" sz="2400" u="sng" dirty="0"/>
              <a:t>coincide</a:t>
            </a:r>
            <a:r>
              <a:rPr lang="en-US" sz="2400" dirty="0"/>
              <a:t> for scarce, tangible goods (particularly when mediated by markets).</a:t>
            </a:r>
          </a:p>
          <a:p>
            <a:r>
              <a:rPr lang="en-US" sz="2400" dirty="0"/>
              <a:t>The two modes </a:t>
            </a:r>
            <a:r>
              <a:rPr lang="en-US" sz="2400" u="sng" dirty="0"/>
              <a:t>conflict</a:t>
            </a:r>
            <a:r>
              <a:rPr lang="en-US" sz="2400" dirty="0"/>
              <a:t> for knowledge. If we adhere to one, we violate the other.</a:t>
            </a:r>
          </a:p>
        </p:txBody>
      </p:sp>
      <p:graphicFrame>
        <p:nvGraphicFramePr>
          <p:cNvPr id="3" name="Table 2">
            <a:extLst>
              <a:ext uri="{FF2B5EF4-FFF2-40B4-BE49-F238E27FC236}">
                <a16:creationId xmlns:a16="http://schemas.microsoft.com/office/drawing/2014/main" id="{ABA48B93-F508-37F9-C8D0-04EA700C295C}"/>
              </a:ext>
            </a:extLst>
          </p:cNvPr>
          <p:cNvGraphicFramePr>
            <a:graphicFrameLocks noGrp="1"/>
          </p:cNvGraphicFramePr>
          <p:nvPr>
            <p:extLst>
              <p:ext uri="{D42A27DB-BD31-4B8C-83A1-F6EECF244321}">
                <p14:modId xmlns:p14="http://schemas.microsoft.com/office/powerpoint/2010/main" val="1774943633"/>
              </p:ext>
            </p:extLst>
          </p:nvPr>
        </p:nvGraphicFramePr>
        <p:xfrm>
          <a:off x="1330187" y="4996082"/>
          <a:ext cx="9531625" cy="1785636"/>
        </p:xfrm>
        <a:graphic>
          <a:graphicData uri="http://schemas.openxmlformats.org/drawingml/2006/table">
            <a:tbl>
              <a:tblPr/>
              <a:tblGrid>
                <a:gridCol w="2685578">
                  <a:extLst>
                    <a:ext uri="{9D8B030D-6E8A-4147-A177-3AD203B41FA5}">
                      <a16:colId xmlns:a16="http://schemas.microsoft.com/office/drawing/2014/main" val="1699659597"/>
                    </a:ext>
                  </a:extLst>
                </a:gridCol>
                <a:gridCol w="2151483">
                  <a:extLst>
                    <a:ext uri="{9D8B030D-6E8A-4147-A177-3AD203B41FA5}">
                      <a16:colId xmlns:a16="http://schemas.microsoft.com/office/drawing/2014/main" val="3024401092"/>
                    </a:ext>
                  </a:extLst>
                </a:gridCol>
                <a:gridCol w="2347282">
                  <a:extLst>
                    <a:ext uri="{9D8B030D-6E8A-4147-A177-3AD203B41FA5}">
                      <a16:colId xmlns:a16="http://schemas.microsoft.com/office/drawing/2014/main" val="3006662832"/>
                    </a:ext>
                  </a:extLst>
                </a:gridCol>
                <a:gridCol w="2347282">
                  <a:extLst>
                    <a:ext uri="{9D8B030D-6E8A-4147-A177-3AD203B41FA5}">
                      <a16:colId xmlns:a16="http://schemas.microsoft.com/office/drawing/2014/main" val="2514960406"/>
                    </a:ext>
                  </a:extLst>
                </a:gridCol>
              </a:tblGrid>
              <a:tr h="473060">
                <a:tc>
                  <a:txBody>
                    <a:bodyPr/>
                    <a:lstStyle/>
                    <a:p>
                      <a:pPr algn="just"/>
                      <a:br>
                        <a:rPr lang="en-US" sz="2400" dirty="0">
                          <a:effectLst/>
                          <a:latin typeface="Gill Sans MT" panose="020B0502020104020203" pitchFamily="34" charset="77"/>
                        </a:rPr>
                      </a:br>
                      <a:endParaRPr lang="en-US" sz="2400" dirty="0">
                        <a:effectLst/>
                        <a:latin typeface="Gill Sans MT" panose="020B0502020104020203" pitchFamily="34" charset="77"/>
                      </a:endParaRPr>
                    </a:p>
                  </a:txBody>
                  <a:tcPr marL="47625" marR="47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400" dirty="0">
                          <a:effectLst/>
                          <a:latin typeface="Gill Sans MT" panose="020B0502020104020203" pitchFamily="34" charset="77"/>
                        </a:rPr>
                        <a:t>Knowledge Creation</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a:effectLst/>
                          <a:latin typeface="Gill Sans MT" panose="020B0502020104020203" pitchFamily="34" charset="77"/>
                        </a:rPr>
                        <a:t>Knowledge Transfer</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a:effectLst/>
                          <a:latin typeface="Gill Sans MT" panose="020B0502020104020203" pitchFamily="34" charset="77"/>
                        </a:rPr>
                        <a:t>Private Good Transfer</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val="3021785244"/>
                  </a:ext>
                </a:extLst>
              </a:tr>
              <a:tr h="527058">
                <a:tc>
                  <a:txBody>
                    <a:bodyPr/>
                    <a:lstStyle/>
                    <a:p>
                      <a:pPr algn="just"/>
                      <a:r>
                        <a:rPr lang="en-US" sz="2400" dirty="0">
                          <a:effectLst/>
                          <a:latin typeface="Gill Sans MT" panose="020B0502020104020203" pitchFamily="34" charset="77"/>
                        </a:rPr>
                        <a:t>Compensation</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a:effectLst/>
                          <a:latin typeface="Gill Sans MT" panose="020B0502020104020203" pitchFamily="34" charset="77"/>
                        </a:rPr>
                        <a:t>Obligation</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effectLst/>
                          <a:latin typeface="Gill Sans MT" panose="020B0502020104020203" pitchFamily="34" charset="77"/>
                        </a:rPr>
                        <a:t>No obligation</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effectLst/>
                          <a:latin typeface="Gill Sans MT" panose="020B0502020104020203" pitchFamily="34" charset="77"/>
                        </a:rPr>
                        <a:t>Obligation</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31167697"/>
                  </a:ext>
                </a:extLst>
              </a:tr>
              <a:tr h="527058">
                <a:tc>
                  <a:txBody>
                    <a:bodyPr/>
                    <a:lstStyle/>
                    <a:p>
                      <a:pPr algn="just"/>
                      <a:r>
                        <a:rPr lang="en-US" sz="2400" dirty="0">
                          <a:effectLst/>
                          <a:latin typeface="Gill Sans MT" panose="020B0502020104020203" pitchFamily="34" charset="77"/>
                        </a:rPr>
                        <a:t>Gratitude</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75000"/>
                      </a:schemeClr>
                    </a:solidFill>
                  </a:tcPr>
                </a:tc>
                <a:tc>
                  <a:txBody>
                    <a:bodyPr/>
                    <a:lstStyle/>
                    <a:p>
                      <a:pPr algn="ctr"/>
                      <a:r>
                        <a:rPr lang="en-US" sz="2400" dirty="0">
                          <a:effectLst/>
                          <a:latin typeface="Gill Sans MT" panose="020B0502020104020203" pitchFamily="34" charset="77"/>
                        </a:rPr>
                        <a:t>No obligation</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effectLst/>
                          <a:latin typeface="Gill Sans MT" panose="020B0502020104020203" pitchFamily="34" charset="77"/>
                        </a:rPr>
                        <a:t>Obligation</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a:effectLst/>
                          <a:latin typeface="Gill Sans MT" panose="020B0502020104020203" pitchFamily="34" charset="77"/>
                        </a:rPr>
                        <a:t>Obligation</a:t>
                      </a:r>
                    </a:p>
                  </a:txBody>
                  <a:tcPr marL="47625" marR="4762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1092279"/>
                  </a:ext>
                </a:extLst>
              </a:tr>
            </a:tbl>
          </a:graphicData>
        </a:graphic>
      </p:graphicFrame>
    </p:spTree>
    <p:extLst>
      <p:ext uri="{BB962C8B-B14F-4D97-AF65-F5344CB8AC3E}">
        <p14:creationId xmlns:p14="http://schemas.microsoft.com/office/powerpoint/2010/main" val="732095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2D2F-5BAA-FB63-B2F6-F01221312F47}"/>
              </a:ext>
            </a:extLst>
          </p:cNvPr>
          <p:cNvSpPr>
            <a:spLocks noGrp="1"/>
          </p:cNvSpPr>
          <p:nvPr>
            <p:ph type="title"/>
          </p:nvPr>
        </p:nvSpPr>
        <p:spPr/>
        <p:txBody>
          <a:bodyPr/>
          <a:lstStyle/>
          <a:p>
            <a:r>
              <a:rPr lang="en-US" dirty="0"/>
              <a:t>Implications for evaluation of knowledge governance</a:t>
            </a:r>
          </a:p>
        </p:txBody>
      </p:sp>
      <p:sp>
        <p:nvSpPr>
          <p:cNvPr id="5" name="Content Placeholder 4">
            <a:extLst>
              <a:ext uri="{FF2B5EF4-FFF2-40B4-BE49-F238E27FC236}">
                <a16:creationId xmlns:a16="http://schemas.microsoft.com/office/drawing/2014/main" id="{81085078-523A-B988-AB6D-AF50E9F98F4D}"/>
              </a:ext>
            </a:extLst>
          </p:cNvPr>
          <p:cNvSpPr>
            <a:spLocks noGrp="1"/>
          </p:cNvSpPr>
          <p:nvPr>
            <p:ph idx="1"/>
          </p:nvPr>
        </p:nvSpPr>
        <p:spPr>
          <a:xfrm>
            <a:off x="585581" y="2180496"/>
            <a:ext cx="11029615" cy="4607929"/>
          </a:xfrm>
        </p:spPr>
        <p:txBody>
          <a:bodyPr anchor="t">
            <a:normAutofit/>
          </a:bodyPr>
          <a:lstStyle/>
          <a:p>
            <a:r>
              <a:rPr lang="en-US" sz="2400" dirty="0"/>
              <a:t>If our norms of distributive justice are grounded in the characteristics of scarce, tangible resources, they will generate paradoxes when we apply them to knowledge.</a:t>
            </a:r>
          </a:p>
          <a:p>
            <a:r>
              <a:rPr lang="en-US" sz="2400" dirty="0"/>
              <a:t>Conflating knowledge </a:t>
            </a:r>
            <a:r>
              <a:rPr lang="en-US" sz="2400" u="sng" dirty="0"/>
              <a:t>creation</a:t>
            </a:r>
            <a:r>
              <a:rPr lang="en-US" sz="2400" dirty="0"/>
              <a:t> with knowledge </a:t>
            </a:r>
            <a:r>
              <a:rPr lang="en-US" sz="2400" u="sng" dirty="0"/>
              <a:t>distribution</a:t>
            </a:r>
            <a:r>
              <a:rPr lang="en-US" sz="2400" dirty="0"/>
              <a:t> obfuscates but does not eliminate these paradoxes.</a:t>
            </a:r>
          </a:p>
          <a:p>
            <a:r>
              <a:rPr lang="en-US" sz="2400" dirty="0"/>
              <a:t>Institutions that enforce norms of distributive justice in the context of scarce, tangible resources (such as markets) may violate those norms in the context of knowledge.</a:t>
            </a:r>
          </a:p>
        </p:txBody>
      </p:sp>
    </p:spTree>
    <p:extLst>
      <p:ext uri="{BB962C8B-B14F-4D97-AF65-F5344CB8AC3E}">
        <p14:creationId xmlns:p14="http://schemas.microsoft.com/office/powerpoint/2010/main" val="3734735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rtrait of Isaiah Berlin by Arturo Espinosa">
            <a:extLst>
              <a:ext uri="{FF2B5EF4-FFF2-40B4-BE49-F238E27FC236}">
                <a16:creationId xmlns:a16="http://schemas.microsoft.com/office/drawing/2014/main" id="{B1403223-1A92-C281-B52E-93B3C4FC03CD}"/>
              </a:ext>
            </a:extLst>
          </p:cNvPr>
          <p:cNvPicPr>
            <a:picLocks noGrp="1" noChangeAspect="1" noChangeArrowheads="1"/>
          </p:cNvPicPr>
          <p:nvPr>
            <p:ph sz="half" idx="2"/>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270" r="2306" b="-2"/>
          <a:stretch/>
        </p:blipFill>
        <p:spPr bwMode="auto">
          <a:xfrm>
            <a:off x="791817" y="1461245"/>
            <a:ext cx="2850978" cy="51019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B4345B3-A411-518B-44A6-39FB7DFEC931}"/>
              </a:ext>
            </a:extLst>
          </p:cNvPr>
          <p:cNvSpPr>
            <a:spLocks noGrp="1"/>
          </p:cNvSpPr>
          <p:nvPr>
            <p:ph type="title"/>
          </p:nvPr>
        </p:nvSpPr>
        <p:spPr>
          <a:xfrm>
            <a:off x="679622" y="702156"/>
            <a:ext cx="10720561" cy="1013800"/>
          </a:xfrm>
        </p:spPr>
        <p:txBody>
          <a:bodyPr vert="horz" lIns="91440" tIns="45720" rIns="91440" bIns="45720" rtlCol="0" anchor="b">
            <a:normAutofit/>
          </a:bodyPr>
          <a:lstStyle/>
          <a:p>
            <a:r>
              <a:rPr lang="en-US" dirty="0"/>
              <a:t>Valuing Progress: </a:t>
            </a:r>
            <a:br>
              <a:rPr lang="en-US" dirty="0"/>
            </a:br>
            <a:r>
              <a:rPr lang="en-US" dirty="0"/>
              <a:t>A Pluralist Account of Knowledge Governance</a:t>
            </a:r>
          </a:p>
        </p:txBody>
      </p:sp>
      <p:sp>
        <p:nvSpPr>
          <p:cNvPr id="3" name="Content Placeholder 2">
            <a:extLst>
              <a:ext uri="{FF2B5EF4-FFF2-40B4-BE49-F238E27FC236}">
                <a16:creationId xmlns:a16="http://schemas.microsoft.com/office/drawing/2014/main" id="{E119123E-5E7A-573B-E29E-E2D4147F3BA1}"/>
              </a:ext>
            </a:extLst>
          </p:cNvPr>
          <p:cNvSpPr>
            <a:spLocks noGrp="1"/>
          </p:cNvSpPr>
          <p:nvPr>
            <p:ph sz="half" idx="1"/>
          </p:nvPr>
        </p:nvSpPr>
        <p:spPr>
          <a:xfrm>
            <a:off x="4382726" y="1896533"/>
            <a:ext cx="7225074" cy="3962266"/>
          </a:xfrm>
        </p:spPr>
        <p:txBody>
          <a:bodyPr vert="horz" lIns="91440" tIns="45720" rIns="91440" bIns="45720" rtlCol="0" anchor="ctr">
            <a:normAutofit/>
          </a:bodyPr>
          <a:lstStyle/>
          <a:p>
            <a:r>
              <a:rPr lang="en-US" sz="2800" dirty="0"/>
              <a:t>“[H]</a:t>
            </a:r>
            <a:r>
              <a:rPr lang="en-US" sz="2800" dirty="0" err="1"/>
              <a:t>uman</a:t>
            </a:r>
            <a:r>
              <a:rPr lang="en-US" sz="2800" dirty="0"/>
              <a:t> goals are many, not all of them commensurable, and in perpetual rivalry with one another.”</a:t>
            </a:r>
          </a:p>
          <a:p>
            <a:pPr marL="0" indent="0" algn="r">
              <a:buNone/>
            </a:pPr>
            <a:r>
              <a:rPr lang="en-US" sz="2800" dirty="0"/>
              <a:t>- Isaiah Berlin</a:t>
            </a:r>
          </a:p>
          <a:p>
            <a:endParaRPr lang="en-US" dirty="0"/>
          </a:p>
        </p:txBody>
      </p:sp>
      <p:sp>
        <p:nvSpPr>
          <p:cNvPr id="7" name="TextBox 6">
            <a:extLst>
              <a:ext uri="{FF2B5EF4-FFF2-40B4-BE49-F238E27FC236}">
                <a16:creationId xmlns:a16="http://schemas.microsoft.com/office/drawing/2014/main" id="{3497DAAE-6BC8-5FBD-4DE0-BCA33F81B129}"/>
              </a:ext>
            </a:extLst>
          </p:cNvPr>
          <p:cNvSpPr txBox="1"/>
          <p:nvPr/>
        </p:nvSpPr>
        <p:spPr>
          <a:xfrm>
            <a:off x="783717" y="6308467"/>
            <a:ext cx="3348016" cy="184666"/>
          </a:xfrm>
          <a:prstGeom prst="rect">
            <a:avLst/>
          </a:prstGeom>
          <a:noFill/>
        </p:spPr>
        <p:txBody>
          <a:bodyPr wrap="square">
            <a:spAutoFit/>
          </a:bodyPr>
          <a:lstStyle/>
          <a:p>
            <a:r>
              <a:rPr lang="en-US" sz="600" dirty="0"/>
              <a:t>Arturo Espinoza, CC-BY-2.0 https://</a:t>
            </a:r>
            <a:r>
              <a:rPr lang="en-US" sz="600" dirty="0" err="1"/>
              <a:t>flickr.com</a:t>
            </a:r>
            <a:r>
              <a:rPr lang="en-US" sz="600" dirty="0"/>
              <a:t>/photos/40683483@N07/8284855889</a:t>
            </a:r>
          </a:p>
        </p:txBody>
      </p:sp>
    </p:spTree>
    <p:extLst>
      <p:ext uri="{BB962C8B-B14F-4D97-AF65-F5344CB8AC3E}">
        <p14:creationId xmlns:p14="http://schemas.microsoft.com/office/powerpoint/2010/main" val="1586228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45B3-A411-518B-44A6-39FB7DFEC931}"/>
              </a:ext>
            </a:extLst>
          </p:cNvPr>
          <p:cNvSpPr>
            <a:spLocks noGrp="1"/>
          </p:cNvSpPr>
          <p:nvPr>
            <p:ph type="title"/>
          </p:nvPr>
        </p:nvSpPr>
        <p:spPr/>
        <p:txBody>
          <a:bodyPr vert="horz" lIns="91440" tIns="45720" rIns="91440" bIns="45720" rtlCol="0" anchor="b">
            <a:normAutofit/>
          </a:bodyPr>
          <a:lstStyle/>
          <a:p>
            <a:r>
              <a:rPr lang="en-US" dirty="0"/>
              <a:t>Jefferson’s Taper</a:t>
            </a:r>
            <a:endParaRPr lang="en-US" dirty="0">
              <a:solidFill>
                <a:schemeClr val="accent1"/>
              </a:solidFill>
            </a:endParaRPr>
          </a:p>
        </p:txBody>
      </p:sp>
      <p:sp>
        <p:nvSpPr>
          <p:cNvPr id="6" name="Content Placeholder 5">
            <a:extLst>
              <a:ext uri="{FF2B5EF4-FFF2-40B4-BE49-F238E27FC236}">
                <a16:creationId xmlns:a16="http://schemas.microsoft.com/office/drawing/2014/main" id="{466E34F8-4240-0452-C350-AA4B920C7FCB}"/>
              </a:ext>
            </a:extLst>
          </p:cNvPr>
          <p:cNvSpPr>
            <a:spLocks noGrp="1"/>
          </p:cNvSpPr>
          <p:nvPr>
            <p:ph sz="half" idx="2"/>
          </p:nvPr>
        </p:nvSpPr>
        <p:spPr>
          <a:xfrm>
            <a:off x="5605670" y="2228003"/>
            <a:ext cx="6005139" cy="4470971"/>
          </a:xfrm>
        </p:spPr>
        <p:txBody>
          <a:bodyPr>
            <a:normAutofit/>
          </a:bodyPr>
          <a:lstStyle/>
          <a:p>
            <a:pPr marL="0" indent="0">
              <a:buNone/>
            </a:pPr>
            <a:r>
              <a:rPr lang="en-US" sz="2000" dirty="0"/>
              <a:t>“If nature has made any one thing less susceptible than all others of exclusive property, it is the action of the thinking power called an idea, which an individual may exclusively possess as long as he keeps it to himself; but the moment it is divulged, it forces itself into the possession of every one, and the receiver cannot dispossess himself of it. Its peculiar character, too, is that no one possesses the less, because every other possesses the whole of it. He who receives an idea from me, receives instruction himself without lessening mine; as he who lights his taper at mine, receives light without darkening me.”</a:t>
            </a:r>
          </a:p>
          <a:p>
            <a:pPr marL="0" indent="0" algn="r">
              <a:buNone/>
            </a:pPr>
            <a:r>
              <a:rPr lang="en-US" sz="2000" dirty="0"/>
              <a:t>- Thomas Jefferson</a:t>
            </a:r>
          </a:p>
        </p:txBody>
      </p:sp>
      <p:sp>
        <p:nvSpPr>
          <p:cNvPr id="7" name="TextBox 6">
            <a:extLst>
              <a:ext uri="{FF2B5EF4-FFF2-40B4-BE49-F238E27FC236}">
                <a16:creationId xmlns:a16="http://schemas.microsoft.com/office/drawing/2014/main" id="{3497DAAE-6BC8-5FBD-4DE0-BCA33F81B129}"/>
              </a:ext>
            </a:extLst>
          </p:cNvPr>
          <p:cNvSpPr txBox="1"/>
          <p:nvPr/>
        </p:nvSpPr>
        <p:spPr>
          <a:xfrm>
            <a:off x="1055709" y="6185656"/>
            <a:ext cx="3348016" cy="369332"/>
          </a:xfrm>
          <a:prstGeom prst="rect">
            <a:avLst/>
          </a:prstGeom>
          <a:noFill/>
        </p:spPr>
        <p:txBody>
          <a:bodyPr wrap="square">
            <a:spAutoFit/>
          </a:bodyPr>
          <a:lstStyle/>
          <a:p>
            <a:r>
              <a:rPr lang="en-US" sz="600" dirty="0"/>
              <a:t>Thomas Jefferson. Source: https://</a:t>
            </a:r>
            <a:r>
              <a:rPr lang="en-US" sz="600" dirty="0" err="1"/>
              <a:t>en.wikipedia.org</a:t>
            </a:r>
            <a:r>
              <a:rPr lang="en-US" sz="600" dirty="0"/>
              <a:t>/wiki/</a:t>
            </a:r>
            <a:r>
              <a:rPr lang="en-US" sz="600" dirty="0" err="1"/>
              <a:t>Thomas_Jefferson</a:t>
            </a:r>
            <a:r>
              <a:rPr lang="en-US" sz="600" dirty="0"/>
              <a:t>#/media/</a:t>
            </a:r>
            <a:r>
              <a:rPr lang="en-US" sz="600" dirty="0" err="1"/>
              <a:t>File:Official_Presidential_portrait_of_Thomas_Jefferson</a:t>
            </a:r>
            <a:r>
              <a:rPr lang="en-US" sz="600" dirty="0"/>
              <a:t>_(by_Rembrandt_Peale,_1800)(cropped).jpg</a:t>
            </a:r>
          </a:p>
        </p:txBody>
      </p:sp>
      <p:pic>
        <p:nvPicPr>
          <p:cNvPr id="8" name="Picture 4" descr="Thomas Jefferson - Wikipedia">
            <a:extLst>
              <a:ext uri="{FF2B5EF4-FFF2-40B4-BE49-F238E27FC236}">
                <a16:creationId xmlns:a16="http://schemas.microsoft.com/office/drawing/2014/main" id="{82A62EAB-B91C-8AE7-F027-11490E8893A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95740" y="2056491"/>
            <a:ext cx="3221352" cy="397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159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45B3-A411-518B-44A6-39FB7DFEC931}"/>
              </a:ext>
            </a:extLst>
          </p:cNvPr>
          <p:cNvSpPr>
            <a:spLocks noGrp="1"/>
          </p:cNvSpPr>
          <p:nvPr>
            <p:ph type="title"/>
          </p:nvPr>
        </p:nvSpPr>
        <p:spPr/>
        <p:txBody>
          <a:bodyPr vert="horz" lIns="91440" tIns="45720" rIns="91440" bIns="45720" rtlCol="0" anchor="b">
            <a:normAutofit/>
          </a:bodyPr>
          <a:lstStyle/>
          <a:p>
            <a:r>
              <a:rPr lang="en-US" dirty="0"/>
              <a:t>Jefferson’s Taper</a:t>
            </a:r>
            <a:endParaRPr lang="en-US" dirty="0">
              <a:solidFill>
                <a:schemeClr val="accent1"/>
              </a:solidFill>
            </a:endParaRPr>
          </a:p>
        </p:txBody>
      </p:sp>
      <p:sp>
        <p:nvSpPr>
          <p:cNvPr id="6" name="Content Placeholder 5">
            <a:extLst>
              <a:ext uri="{FF2B5EF4-FFF2-40B4-BE49-F238E27FC236}">
                <a16:creationId xmlns:a16="http://schemas.microsoft.com/office/drawing/2014/main" id="{466E34F8-4240-0452-C350-AA4B920C7FCB}"/>
              </a:ext>
            </a:extLst>
          </p:cNvPr>
          <p:cNvSpPr>
            <a:spLocks noGrp="1"/>
          </p:cNvSpPr>
          <p:nvPr>
            <p:ph sz="half" idx="2"/>
          </p:nvPr>
        </p:nvSpPr>
        <p:spPr>
          <a:xfrm>
            <a:off x="5605670" y="2228003"/>
            <a:ext cx="6005139" cy="4470971"/>
          </a:xfrm>
        </p:spPr>
        <p:txBody>
          <a:bodyPr>
            <a:normAutofit/>
          </a:bodyPr>
          <a:lstStyle/>
          <a:p>
            <a:r>
              <a:rPr lang="en-US" sz="2400" dirty="0" err="1"/>
              <a:t>Nonexcludability</a:t>
            </a:r>
            <a:endParaRPr lang="en-US" sz="2400" dirty="0"/>
          </a:p>
          <a:p>
            <a:pPr marL="324000" lvl="1" indent="0">
              <a:buNone/>
            </a:pPr>
            <a:r>
              <a:rPr lang="en-US" sz="1800" dirty="0"/>
              <a:t>“[T]he moment it is divulged, it forces itself into the possession of every one, and the receiver cannot dispossess himself of it.”</a:t>
            </a:r>
          </a:p>
          <a:p>
            <a:r>
              <a:rPr lang="en-US" sz="2400" dirty="0" err="1"/>
              <a:t>Nonrivalrousness</a:t>
            </a:r>
            <a:endParaRPr lang="en-US" sz="2400" dirty="0"/>
          </a:p>
          <a:p>
            <a:pPr marL="324000" lvl="1" indent="0">
              <a:buNone/>
            </a:pPr>
            <a:r>
              <a:rPr lang="en-US" sz="1800" dirty="0"/>
              <a:t>“[N]o one possesses the less, because every other possesses the whole of it. He who receives an idea from me, receives instruction himself without lessening mine; as he who lights his taper at mine, receives light without darkening me.”</a:t>
            </a:r>
          </a:p>
          <a:p>
            <a:pPr marL="0" indent="0" algn="r">
              <a:buNone/>
            </a:pPr>
            <a:r>
              <a:rPr lang="en-US" sz="2000" dirty="0"/>
              <a:t>- Thomas Jefferson</a:t>
            </a:r>
          </a:p>
        </p:txBody>
      </p:sp>
      <p:sp>
        <p:nvSpPr>
          <p:cNvPr id="7" name="TextBox 6">
            <a:extLst>
              <a:ext uri="{FF2B5EF4-FFF2-40B4-BE49-F238E27FC236}">
                <a16:creationId xmlns:a16="http://schemas.microsoft.com/office/drawing/2014/main" id="{3497DAAE-6BC8-5FBD-4DE0-BCA33F81B129}"/>
              </a:ext>
            </a:extLst>
          </p:cNvPr>
          <p:cNvSpPr txBox="1"/>
          <p:nvPr/>
        </p:nvSpPr>
        <p:spPr>
          <a:xfrm>
            <a:off x="1055709" y="6185656"/>
            <a:ext cx="3348016" cy="369332"/>
          </a:xfrm>
          <a:prstGeom prst="rect">
            <a:avLst/>
          </a:prstGeom>
          <a:noFill/>
        </p:spPr>
        <p:txBody>
          <a:bodyPr wrap="square">
            <a:spAutoFit/>
          </a:bodyPr>
          <a:lstStyle/>
          <a:p>
            <a:r>
              <a:rPr lang="en-US" sz="600" dirty="0"/>
              <a:t>Thomas Jefferson. Source: https://</a:t>
            </a:r>
            <a:r>
              <a:rPr lang="en-US" sz="600" dirty="0" err="1"/>
              <a:t>en.wikipedia.org</a:t>
            </a:r>
            <a:r>
              <a:rPr lang="en-US" sz="600" dirty="0"/>
              <a:t>/wiki/</a:t>
            </a:r>
            <a:r>
              <a:rPr lang="en-US" sz="600" dirty="0" err="1"/>
              <a:t>Thomas_Jefferson</a:t>
            </a:r>
            <a:r>
              <a:rPr lang="en-US" sz="600" dirty="0"/>
              <a:t>#/media/</a:t>
            </a:r>
            <a:r>
              <a:rPr lang="en-US" sz="600" dirty="0" err="1"/>
              <a:t>File:Official_Presidential_portrait_of_Thomas_Jefferson</a:t>
            </a:r>
            <a:r>
              <a:rPr lang="en-US" sz="600" dirty="0"/>
              <a:t>_(by_Rembrandt_Peale,_1800)(cropped).jpg</a:t>
            </a:r>
          </a:p>
        </p:txBody>
      </p:sp>
      <p:pic>
        <p:nvPicPr>
          <p:cNvPr id="8" name="Picture 4" descr="Thomas Jefferson - Wikipedia">
            <a:extLst>
              <a:ext uri="{FF2B5EF4-FFF2-40B4-BE49-F238E27FC236}">
                <a16:creationId xmlns:a16="http://schemas.microsoft.com/office/drawing/2014/main" id="{82A62EAB-B91C-8AE7-F027-11490E8893A0}"/>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95740" y="2056491"/>
            <a:ext cx="3221352" cy="397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682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E68A7-BE56-5F1B-0372-57733B21CFF7}"/>
              </a:ext>
            </a:extLst>
          </p:cNvPr>
          <p:cNvSpPr>
            <a:spLocks noGrp="1"/>
          </p:cNvSpPr>
          <p:nvPr>
            <p:ph type="title"/>
          </p:nvPr>
        </p:nvSpPr>
        <p:spPr/>
        <p:txBody>
          <a:bodyPr/>
          <a:lstStyle/>
          <a:p>
            <a:r>
              <a:rPr lang="en-US" dirty="0"/>
              <a:t>Public Goods</a:t>
            </a:r>
          </a:p>
        </p:txBody>
      </p:sp>
      <p:graphicFrame>
        <p:nvGraphicFramePr>
          <p:cNvPr id="6" name="Table 6">
            <a:extLst>
              <a:ext uri="{FF2B5EF4-FFF2-40B4-BE49-F238E27FC236}">
                <a16:creationId xmlns:a16="http://schemas.microsoft.com/office/drawing/2014/main" id="{FC75BBBB-C9F8-0545-AE9C-A2D9188D300A}"/>
              </a:ext>
            </a:extLst>
          </p:cNvPr>
          <p:cNvGraphicFramePr>
            <a:graphicFrameLocks noGrp="1"/>
          </p:cNvGraphicFramePr>
          <p:nvPr>
            <p:ph idx="1"/>
            <p:extLst>
              <p:ext uri="{D42A27DB-BD31-4B8C-83A1-F6EECF244321}">
                <p14:modId xmlns:p14="http://schemas.microsoft.com/office/powerpoint/2010/main" val="780125249"/>
              </p:ext>
            </p:extLst>
          </p:nvPr>
        </p:nvGraphicFramePr>
        <p:xfrm>
          <a:off x="1248456" y="3041195"/>
          <a:ext cx="9735231" cy="2390775"/>
        </p:xfrm>
        <a:graphic>
          <a:graphicData uri="http://schemas.openxmlformats.org/drawingml/2006/table">
            <a:tbl>
              <a:tblPr firstRow="1" bandRow="1">
                <a:tableStyleId>{5940675A-B579-460E-94D1-54222C63F5DA}</a:tableStyleId>
              </a:tblPr>
              <a:tblGrid>
                <a:gridCol w="3245077">
                  <a:extLst>
                    <a:ext uri="{9D8B030D-6E8A-4147-A177-3AD203B41FA5}">
                      <a16:colId xmlns:a16="http://schemas.microsoft.com/office/drawing/2014/main" val="667587967"/>
                    </a:ext>
                  </a:extLst>
                </a:gridCol>
                <a:gridCol w="3245077">
                  <a:extLst>
                    <a:ext uri="{9D8B030D-6E8A-4147-A177-3AD203B41FA5}">
                      <a16:colId xmlns:a16="http://schemas.microsoft.com/office/drawing/2014/main" val="1667339015"/>
                    </a:ext>
                  </a:extLst>
                </a:gridCol>
                <a:gridCol w="3245077">
                  <a:extLst>
                    <a:ext uri="{9D8B030D-6E8A-4147-A177-3AD203B41FA5}">
                      <a16:colId xmlns:a16="http://schemas.microsoft.com/office/drawing/2014/main" val="976128274"/>
                    </a:ext>
                  </a:extLst>
                </a:gridCol>
              </a:tblGrid>
              <a:tr h="796925">
                <a:tc>
                  <a:txBody>
                    <a:bodyPr/>
                    <a:lstStyle/>
                    <a:p>
                      <a:pPr algn="ctr"/>
                      <a:endParaRPr lang="en-US" b="1" dirty="0"/>
                    </a:p>
                  </a:txBody>
                  <a:tcPr anchor="ctr">
                    <a:solidFill>
                      <a:schemeClr val="tx1"/>
                    </a:solidFill>
                  </a:tcPr>
                </a:tc>
                <a:tc>
                  <a:txBody>
                    <a:bodyPr/>
                    <a:lstStyle/>
                    <a:p>
                      <a:pPr algn="ctr"/>
                      <a:r>
                        <a:rPr lang="en-US" b="1" dirty="0"/>
                        <a:t>Excludable</a:t>
                      </a:r>
                    </a:p>
                  </a:txBody>
                  <a:tcPr anchor="ctr">
                    <a:solidFill>
                      <a:schemeClr val="bg1">
                        <a:lumMod val="85000"/>
                      </a:schemeClr>
                    </a:solidFill>
                  </a:tcPr>
                </a:tc>
                <a:tc>
                  <a:txBody>
                    <a:bodyPr/>
                    <a:lstStyle/>
                    <a:p>
                      <a:pPr algn="ctr"/>
                      <a:r>
                        <a:rPr lang="en-US" b="1" dirty="0"/>
                        <a:t>Nonexcludable</a:t>
                      </a:r>
                    </a:p>
                  </a:txBody>
                  <a:tcPr anchor="ctr">
                    <a:solidFill>
                      <a:schemeClr val="bg1">
                        <a:lumMod val="85000"/>
                      </a:schemeClr>
                    </a:solidFill>
                  </a:tcPr>
                </a:tc>
                <a:extLst>
                  <a:ext uri="{0D108BD9-81ED-4DB2-BD59-A6C34878D82A}">
                    <a16:rowId xmlns:a16="http://schemas.microsoft.com/office/drawing/2014/main" val="148822564"/>
                  </a:ext>
                </a:extLst>
              </a:tr>
              <a:tr h="796925">
                <a:tc>
                  <a:txBody>
                    <a:bodyPr/>
                    <a:lstStyle/>
                    <a:p>
                      <a:pPr algn="ctr"/>
                      <a:r>
                        <a:rPr lang="en-US" b="1" dirty="0"/>
                        <a:t>Rivalrous</a:t>
                      </a:r>
                    </a:p>
                  </a:txBody>
                  <a:tcPr anchor="ctr">
                    <a:solidFill>
                      <a:schemeClr val="bg1">
                        <a:lumMod val="85000"/>
                      </a:schemeClr>
                    </a:solidFill>
                  </a:tcPr>
                </a:tc>
                <a:tc>
                  <a:txBody>
                    <a:bodyPr/>
                    <a:lstStyle/>
                    <a:p>
                      <a:pPr algn="ctr"/>
                      <a:r>
                        <a:rPr lang="en-US" dirty="0"/>
                        <a:t>Private Goods</a:t>
                      </a:r>
                    </a:p>
                  </a:txBody>
                  <a:tcPr anchor="ctr"/>
                </a:tc>
                <a:tc>
                  <a:txBody>
                    <a:bodyPr/>
                    <a:lstStyle/>
                    <a:p>
                      <a:pPr algn="ctr"/>
                      <a:r>
                        <a:rPr lang="en-US" dirty="0"/>
                        <a:t>Common Pool Resources</a:t>
                      </a:r>
                    </a:p>
                  </a:txBody>
                  <a:tcPr anchor="ctr"/>
                </a:tc>
                <a:extLst>
                  <a:ext uri="{0D108BD9-81ED-4DB2-BD59-A6C34878D82A}">
                    <a16:rowId xmlns:a16="http://schemas.microsoft.com/office/drawing/2014/main" val="1500466447"/>
                  </a:ext>
                </a:extLst>
              </a:tr>
              <a:tr h="796925">
                <a:tc>
                  <a:txBody>
                    <a:bodyPr/>
                    <a:lstStyle/>
                    <a:p>
                      <a:pPr algn="ctr"/>
                      <a:r>
                        <a:rPr lang="en-US" b="1" dirty="0" err="1"/>
                        <a:t>Nonrivalrous</a:t>
                      </a:r>
                      <a:endParaRPr lang="en-US" b="1" dirty="0"/>
                    </a:p>
                  </a:txBody>
                  <a:tcPr anchor="ctr">
                    <a:solidFill>
                      <a:schemeClr val="bg1">
                        <a:lumMod val="85000"/>
                      </a:schemeClr>
                    </a:solidFill>
                  </a:tcPr>
                </a:tc>
                <a:tc>
                  <a:txBody>
                    <a:bodyPr/>
                    <a:lstStyle/>
                    <a:p>
                      <a:pPr algn="ctr"/>
                      <a:r>
                        <a:rPr lang="en-US" dirty="0"/>
                        <a:t>Club Goods</a:t>
                      </a:r>
                    </a:p>
                  </a:txBody>
                  <a:tcPr anchor="ctr"/>
                </a:tc>
                <a:tc>
                  <a:txBody>
                    <a:bodyPr/>
                    <a:lstStyle/>
                    <a:p>
                      <a:pPr algn="ctr"/>
                      <a:r>
                        <a:rPr lang="en-US" dirty="0"/>
                        <a:t>Public Goods</a:t>
                      </a:r>
                    </a:p>
                  </a:txBody>
                  <a:tcPr anchor="ctr"/>
                </a:tc>
                <a:extLst>
                  <a:ext uri="{0D108BD9-81ED-4DB2-BD59-A6C34878D82A}">
                    <a16:rowId xmlns:a16="http://schemas.microsoft.com/office/drawing/2014/main" val="239949381"/>
                  </a:ext>
                </a:extLst>
              </a:tr>
            </a:tbl>
          </a:graphicData>
        </a:graphic>
      </p:graphicFrame>
    </p:spTree>
    <p:extLst>
      <p:ext uri="{BB962C8B-B14F-4D97-AF65-F5344CB8AC3E}">
        <p14:creationId xmlns:p14="http://schemas.microsoft.com/office/powerpoint/2010/main" val="307287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E09E5E-5D3D-B448-61BB-37FC4FE193C0}"/>
              </a:ext>
            </a:extLst>
          </p:cNvPr>
          <p:cNvSpPr>
            <a:spLocks noGrp="1"/>
          </p:cNvSpPr>
          <p:nvPr>
            <p:ph sz="half" idx="2"/>
          </p:nvPr>
        </p:nvSpPr>
        <p:spPr>
          <a:xfrm>
            <a:off x="4658497" y="2228003"/>
            <a:ext cx="6952312" cy="4080464"/>
          </a:xfrm>
        </p:spPr>
        <p:txBody>
          <a:bodyPr>
            <a:normAutofit/>
          </a:bodyPr>
          <a:lstStyle/>
          <a:p>
            <a:pPr marL="0" indent="0">
              <a:buNone/>
            </a:pPr>
            <a:r>
              <a:rPr lang="en-US" sz="2400" dirty="0"/>
              <a:t>“Given the ability to exclude </a:t>
            </a:r>
            <a:r>
              <a:rPr lang="en-US" sz="2400" dirty="0" err="1"/>
              <a:t>nonpurchasers</a:t>
            </a:r>
            <a:r>
              <a:rPr lang="en-US" sz="2400" dirty="0"/>
              <a:t>, private producers can produce public goods efficiently. … [And] the payment of different prices for the same [public] good is consistent with competitive equilibrium … because extending the good to those who value it less does not prevent those who more from using it also.”</a:t>
            </a:r>
          </a:p>
          <a:p>
            <a:r>
              <a:rPr lang="en-US" sz="2400" dirty="0">
                <a:effectLst/>
              </a:rPr>
              <a:t>Harold </a:t>
            </a:r>
            <a:r>
              <a:rPr lang="en-US" sz="2400" dirty="0" err="1">
                <a:effectLst/>
              </a:rPr>
              <a:t>Demsetz</a:t>
            </a:r>
            <a:r>
              <a:rPr lang="en-US" sz="2400" dirty="0">
                <a:effectLst/>
              </a:rPr>
              <a:t>, </a:t>
            </a:r>
            <a:r>
              <a:rPr lang="en-US" sz="2400" i="1" dirty="0">
                <a:effectLst/>
              </a:rPr>
              <a:t>The Private Production of Public Goods</a:t>
            </a:r>
            <a:r>
              <a:rPr lang="en-US" sz="2400" dirty="0">
                <a:effectLst/>
              </a:rPr>
              <a:t>, 13 </a:t>
            </a:r>
            <a:r>
              <a:rPr lang="en-US" sz="2400" cap="small" dirty="0">
                <a:effectLst/>
              </a:rPr>
              <a:t>J.L. &amp; Econ.</a:t>
            </a:r>
            <a:r>
              <a:rPr lang="en-US" sz="2400" dirty="0">
                <a:effectLst/>
              </a:rPr>
              <a:t> 293 (1970).</a:t>
            </a:r>
          </a:p>
        </p:txBody>
      </p:sp>
      <p:sp>
        <p:nvSpPr>
          <p:cNvPr id="7" name="TextBox 6">
            <a:extLst>
              <a:ext uri="{FF2B5EF4-FFF2-40B4-BE49-F238E27FC236}">
                <a16:creationId xmlns:a16="http://schemas.microsoft.com/office/drawing/2014/main" id="{3497DAAE-6BC8-5FBD-4DE0-BCA33F81B129}"/>
              </a:ext>
            </a:extLst>
          </p:cNvPr>
          <p:cNvSpPr txBox="1"/>
          <p:nvPr/>
        </p:nvSpPr>
        <p:spPr>
          <a:xfrm>
            <a:off x="783717" y="6308467"/>
            <a:ext cx="3348016" cy="184666"/>
          </a:xfrm>
          <a:prstGeom prst="rect">
            <a:avLst/>
          </a:prstGeom>
          <a:noFill/>
        </p:spPr>
        <p:txBody>
          <a:bodyPr wrap="square">
            <a:spAutoFit/>
          </a:bodyPr>
          <a:lstStyle/>
          <a:p>
            <a:r>
              <a:rPr lang="en-US" sz="600" dirty="0"/>
              <a:t>Harold </a:t>
            </a:r>
            <a:r>
              <a:rPr lang="en-US" sz="600" dirty="0" err="1"/>
              <a:t>Demsetz</a:t>
            </a:r>
            <a:r>
              <a:rPr lang="en-US" sz="600" dirty="0"/>
              <a:t>. Source: https://</a:t>
            </a:r>
            <a:r>
              <a:rPr lang="en-US" sz="600" dirty="0" err="1"/>
              <a:t>www.hetwebsite.net</a:t>
            </a:r>
            <a:r>
              <a:rPr lang="en-US" sz="600" dirty="0"/>
              <a:t>/het/profiles/</a:t>
            </a:r>
            <a:r>
              <a:rPr lang="en-US" sz="600" dirty="0" err="1"/>
              <a:t>demsetz.htm</a:t>
            </a:r>
            <a:endParaRPr lang="en-US" sz="600" dirty="0"/>
          </a:p>
        </p:txBody>
      </p:sp>
      <p:pic>
        <p:nvPicPr>
          <p:cNvPr id="6" name="Picture 2" descr="Photo of H.Demsetz">
            <a:extLst>
              <a:ext uri="{FF2B5EF4-FFF2-40B4-BE49-F238E27FC236}">
                <a16:creationId xmlns:a16="http://schemas.microsoft.com/office/drawing/2014/main" id="{D7FD2200-C01F-819A-9D15-AB6F1E98AB7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93782" y="2228003"/>
            <a:ext cx="2948024" cy="3864302"/>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0">
            <a:extLst>
              <a:ext uri="{FF2B5EF4-FFF2-40B4-BE49-F238E27FC236}">
                <a16:creationId xmlns:a16="http://schemas.microsoft.com/office/drawing/2014/main" id="{F4E28AF8-A2A0-B31F-A99B-49FADE5FEB3D}"/>
              </a:ext>
            </a:extLst>
          </p:cNvPr>
          <p:cNvSpPr>
            <a:spLocks noGrp="1"/>
          </p:cNvSpPr>
          <p:nvPr>
            <p:ph type="title"/>
          </p:nvPr>
        </p:nvSpPr>
        <p:spPr>
          <a:xfrm>
            <a:off x="581193" y="729658"/>
            <a:ext cx="11029616" cy="988332"/>
          </a:xfrm>
        </p:spPr>
        <p:txBody>
          <a:bodyPr/>
          <a:lstStyle/>
          <a:p>
            <a:r>
              <a:rPr lang="en-US" dirty="0"/>
              <a:t>Excludability and resource allocation</a:t>
            </a:r>
          </a:p>
        </p:txBody>
      </p:sp>
    </p:spTree>
    <p:extLst>
      <p:ext uri="{BB962C8B-B14F-4D97-AF65-F5344CB8AC3E}">
        <p14:creationId xmlns:p14="http://schemas.microsoft.com/office/powerpoint/2010/main" val="140382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7C378AC-C84D-8548-E9C8-066E90D3BA67}"/>
              </a:ext>
            </a:extLst>
          </p:cNvPr>
          <p:cNvSpPr>
            <a:spLocks noGrp="1"/>
          </p:cNvSpPr>
          <p:nvPr>
            <p:ph type="title"/>
          </p:nvPr>
        </p:nvSpPr>
        <p:spPr/>
        <p:txBody>
          <a:bodyPr/>
          <a:lstStyle/>
          <a:p>
            <a:r>
              <a:rPr lang="en-US" dirty="0" err="1"/>
              <a:t>NonRivalrousness</a:t>
            </a:r>
            <a:r>
              <a:rPr lang="en-US" dirty="0"/>
              <a:t> and normativity</a:t>
            </a:r>
          </a:p>
        </p:txBody>
      </p:sp>
      <p:pic>
        <p:nvPicPr>
          <p:cNvPr id="10" name="Picture 2" descr="Paul A. Samuelson – Biographical - NobelPrize.org">
            <a:extLst>
              <a:ext uri="{FF2B5EF4-FFF2-40B4-BE49-F238E27FC236}">
                <a16:creationId xmlns:a16="http://schemas.microsoft.com/office/drawing/2014/main" id="{75B43FCF-4E1A-2AE0-FCD5-D2DE12576B5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208362" y="2163617"/>
            <a:ext cx="2498725" cy="3761817"/>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F6B4FCDE-14B2-7CEE-CAC7-49A1CFF640BA}"/>
              </a:ext>
            </a:extLst>
          </p:cNvPr>
          <p:cNvSpPr>
            <a:spLocks noGrp="1"/>
          </p:cNvSpPr>
          <p:nvPr>
            <p:ph sz="half" idx="2"/>
          </p:nvPr>
        </p:nvSpPr>
        <p:spPr>
          <a:xfrm>
            <a:off x="4399005" y="2228003"/>
            <a:ext cx="7211804" cy="4080464"/>
          </a:xfrm>
        </p:spPr>
        <p:txBody>
          <a:bodyPr>
            <a:normAutofit/>
          </a:bodyPr>
          <a:lstStyle/>
          <a:p>
            <a:pPr marL="0" indent="0">
              <a:buNone/>
            </a:pPr>
            <a:r>
              <a:rPr lang="en-US" sz="2800" dirty="0"/>
              <a:t>“If you could find a way of learning when people listen in to the radio, </a:t>
            </a:r>
            <a:r>
              <a:rPr lang="en-US" sz="2800" b="1" dirty="0"/>
              <a:t>you might apply the exclusion principle to this area. Yet, you would be wrong </a:t>
            </a:r>
            <a:r>
              <a:rPr lang="en-US" sz="2800" dirty="0"/>
              <a:t>in discouraging people from getting more satisfaction from listening in an extra hour when there is no true cost to society of their listening in that extra hour.”</a:t>
            </a:r>
          </a:p>
          <a:p>
            <a:r>
              <a:rPr lang="en-US" sz="2800" dirty="0"/>
              <a:t>Paul Samuelson</a:t>
            </a:r>
          </a:p>
        </p:txBody>
      </p:sp>
      <p:sp>
        <p:nvSpPr>
          <p:cNvPr id="7" name="TextBox 6">
            <a:extLst>
              <a:ext uri="{FF2B5EF4-FFF2-40B4-BE49-F238E27FC236}">
                <a16:creationId xmlns:a16="http://schemas.microsoft.com/office/drawing/2014/main" id="{3497DAAE-6BC8-5FBD-4DE0-BCA33F81B129}"/>
              </a:ext>
            </a:extLst>
          </p:cNvPr>
          <p:cNvSpPr txBox="1"/>
          <p:nvPr/>
        </p:nvSpPr>
        <p:spPr>
          <a:xfrm>
            <a:off x="783717" y="6308467"/>
            <a:ext cx="3348016" cy="276999"/>
          </a:xfrm>
          <a:prstGeom prst="rect">
            <a:avLst/>
          </a:prstGeom>
          <a:noFill/>
        </p:spPr>
        <p:txBody>
          <a:bodyPr wrap="square">
            <a:spAutoFit/>
          </a:bodyPr>
          <a:lstStyle/>
          <a:p>
            <a:r>
              <a:rPr lang="en-US" sz="600" dirty="0"/>
              <a:t>Paul Samuelson. Source: https://</a:t>
            </a:r>
            <a:r>
              <a:rPr lang="en-US" sz="600" dirty="0" err="1"/>
              <a:t>www.nobelprize.org</a:t>
            </a:r>
            <a:r>
              <a:rPr lang="en-US" sz="600" dirty="0"/>
              <a:t>/prizes/economic-sciences/1970/</a:t>
            </a:r>
            <a:r>
              <a:rPr lang="en-US" sz="600" dirty="0" err="1"/>
              <a:t>samuelson</a:t>
            </a:r>
            <a:r>
              <a:rPr lang="en-US" sz="600" dirty="0"/>
              <a:t>/biographical/</a:t>
            </a:r>
          </a:p>
        </p:txBody>
      </p:sp>
      <p:sp>
        <p:nvSpPr>
          <p:cNvPr id="3" name="TextBox 2">
            <a:extLst>
              <a:ext uri="{FF2B5EF4-FFF2-40B4-BE49-F238E27FC236}">
                <a16:creationId xmlns:a16="http://schemas.microsoft.com/office/drawing/2014/main" id="{481FD8F5-A327-D6C2-5743-52211EDABAF4}"/>
              </a:ext>
            </a:extLst>
          </p:cNvPr>
          <p:cNvSpPr txBox="1"/>
          <p:nvPr/>
        </p:nvSpPr>
        <p:spPr>
          <a:xfrm>
            <a:off x="4454367" y="6146884"/>
            <a:ext cx="7211804" cy="877163"/>
          </a:xfrm>
          <a:prstGeom prst="rect">
            <a:avLst/>
          </a:prstGeom>
          <a:noFill/>
        </p:spPr>
        <p:txBody>
          <a:bodyPr wrap="square">
            <a:spAutoFit/>
          </a:bodyPr>
          <a:lstStyle/>
          <a:p>
            <a:r>
              <a:rPr lang="en-US" sz="1100" dirty="0">
                <a:effectLst/>
              </a:rPr>
              <a:t>Source: Samuelson Papers, correspondence, box 54, “Musgrave, Richard, 1945–2007 Box 54.”, quoted in Maxime Desmarais-Tremblay, </a:t>
            </a:r>
            <a:r>
              <a:rPr lang="en-US" sz="1100" i="1" dirty="0">
                <a:effectLst/>
              </a:rPr>
              <a:t>Musgrave, Samuelson, and the Crystallization of the Standard Rationale for Public Goods</a:t>
            </a:r>
            <a:r>
              <a:rPr lang="en-US" sz="1100" dirty="0">
                <a:effectLst/>
              </a:rPr>
              <a:t>, 49 </a:t>
            </a:r>
            <a:r>
              <a:rPr lang="en-US" sz="1100" cap="small" dirty="0">
                <a:effectLst/>
              </a:rPr>
              <a:t>History of Political Economy</a:t>
            </a:r>
            <a:r>
              <a:rPr lang="en-US" sz="1100" dirty="0">
                <a:effectLst/>
              </a:rPr>
              <a:t> 59 (2017).</a:t>
            </a:r>
          </a:p>
          <a:p>
            <a:endParaRPr lang="en-US" dirty="0">
              <a:effectLst/>
              <a:latin typeface="Times" pitchFamily="2" charset="0"/>
            </a:endParaRPr>
          </a:p>
        </p:txBody>
      </p:sp>
    </p:spTree>
    <p:extLst>
      <p:ext uri="{BB962C8B-B14F-4D97-AF65-F5344CB8AC3E}">
        <p14:creationId xmlns:p14="http://schemas.microsoft.com/office/powerpoint/2010/main" val="263072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345B3-A411-518B-44A6-39FB7DFEC931}"/>
              </a:ext>
            </a:extLst>
          </p:cNvPr>
          <p:cNvSpPr>
            <a:spLocks noGrp="1"/>
          </p:cNvSpPr>
          <p:nvPr>
            <p:ph type="title"/>
          </p:nvPr>
        </p:nvSpPr>
        <p:spPr/>
        <p:txBody>
          <a:bodyPr vert="horz" lIns="91440" tIns="45720" rIns="91440" bIns="45720" rtlCol="0" anchor="b">
            <a:normAutofit/>
          </a:bodyPr>
          <a:lstStyle/>
          <a:p>
            <a:r>
              <a:rPr lang="en-US" dirty="0"/>
              <a:t>Cicero’s </a:t>
            </a:r>
            <a:r>
              <a:rPr lang="en-US" i="1" dirty="0"/>
              <a:t>Lumen</a:t>
            </a:r>
            <a:endParaRPr lang="en-US" dirty="0">
              <a:solidFill>
                <a:schemeClr val="accent1"/>
              </a:solidFill>
            </a:endParaRPr>
          </a:p>
        </p:txBody>
      </p:sp>
      <p:sp>
        <p:nvSpPr>
          <p:cNvPr id="6" name="Content Placeholder 5">
            <a:extLst>
              <a:ext uri="{FF2B5EF4-FFF2-40B4-BE49-F238E27FC236}">
                <a16:creationId xmlns:a16="http://schemas.microsoft.com/office/drawing/2014/main" id="{466E34F8-4240-0452-C350-AA4B920C7FCB}"/>
              </a:ext>
            </a:extLst>
          </p:cNvPr>
          <p:cNvSpPr>
            <a:spLocks noGrp="1"/>
          </p:cNvSpPr>
          <p:nvPr>
            <p:ph sz="half" idx="2"/>
          </p:nvPr>
        </p:nvSpPr>
        <p:spPr>
          <a:xfrm>
            <a:off x="5605670" y="2228003"/>
            <a:ext cx="6005139" cy="4470971"/>
          </a:xfrm>
        </p:spPr>
        <p:txBody>
          <a:bodyPr>
            <a:normAutofit fontScale="92500"/>
          </a:bodyPr>
          <a:lstStyle/>
          <a:p>
            <a:pPr marL="0" indent="0">
              <a:lnSpc>
                <a:spcPct val="110000"/>
              </a:lnSpc>
              <a:buNone/>
            </a:pPr>
            <a:r>
              <a:rPr lang="en-US" sz="2800" b="1" dirty="0"/>
              <a:t>“[We should] bestow even upon a stranger what it costs us nothing to give</a:t>
            </a:r>
            <a:r>
              <a:rPr lang="en-US" sz="2800" dirty="0"/>
              <a:t>. … On this principle we have the following maxims:  …“Let anyone who will take fire from our fire;” </a:t>
            </a:r>
            <a:r>
              <a:rPr lang="en-US" sz="2800" b="1" dirty="0"/>
              <a:t>“Honest counsel give to one who is in doubt”; for such acts are useful to the recipient and cause the giver no loss.”</a:t>
            </a:r>
          </a:p>
          <a:p>
            <a:r>
              <a:rPr lang="en-US" sz="2800" dirty="0"/>
              <a:t>Marcus Tullius Cicero, </a:t>
            </a:r>
            <a:r>
              <a:rPr lang="en-US" sz="2800" i="1" dirty="0"/>
              <a:t>De </a:t>
            </a:r>
            <a:r>
              <a:rPr lang="en-US" sz="2800" i="1" dirty="0" err="1"/>
              <a:t>Officiis</a:t>
            </a:r>
            <a:r>
              <a:rPr lang="en-US" sz="2800" i="1" dirty="0"/>
              <a:t> </a:t>
            </a:r>
            <a:r>
              <a:rPr lang="en-US" sz="2800" dirty="0"/>
              <a:t>I.52</a:t>
            </a:r>
          </a:p>
        </p:txBody>
      </p:sp>
      <p:sp>
        <p:nvSpPr>
          <p:cNvPr id="7" name="TextBox 6">
            <a:extLst>
              <a:ext uri="{FF2B5EF4-FFF2-40B4-BE49-F238E27FC236}">
                <a16:creationId xmlns:a16="http://schemas.microsoft.com/office/drawing/2014/main" id="{3497DAAE-6BC8-5FBD-4DE0-BCA33F81B129}"/>
              </a:ext>
            </a:extLst>
          </p:cNvPr>
          <p:cNvSpPr txBox="1"/>
          <p:nvPr/>
        </p:nvSpPr>
        <p:spPr>
          <a:xfrm>
            <a:off x="892423" y="6214921"/>
            <a:ext cx="2360729" cy="369332"/>
          </a:xfrm>
          <a:prstGeom prst="rect">
            <a:avLst/>
          </a:prstGeom>
          <a:noFill/>
        </p:spPr>
        <p:txBody>
          <a:bodyPr wrap="square">
            <a:spAutoFit/>
          </a:bodyPr>
          <a:lstStyle/>
          <a:p>
            <a:r>
              <a:rPr lang="en-US" sz="600" dirty="0"/>
              <a:t>Marcus Tullius Cicero. Source: Jbribeiro1, https://</a:t>
            </a:r>
            <a:r>
              <a:rPr lang="en-US" sz="600" dirty="0" err="1"/>
              <a:t>commons.wikimedia.org</a:t>
            </a:r>
            <a:r>
              <a:rPr lang="en-US" sz="600" dirty="0"/>
              <a:t>/wiki/</a:t>
            </a:r>
            <a:r>
              <a:rPr lang="en-US" sz="600" dirty="0" err="1"/>
              <a:t>File:Bust_of_Cicero</a:t>
            </a:r>
            <a:r>
              <a:rPr lang="en-US" sz="600" dirty="0"/>
              <a:t>_(1st-cent._BC)_-_Palazzo_Nuovo_-_Musei_Capitolini_-_Rome_2016.jpg</a:t>
            </a:r>
          </a:p>
        </p:txBody>
      </p:sp>
      <p:pic>
        <p:nvPicPr>
          <p:cNvPr id="1026" name="Picture 2" descr="White marble bust">
            <a:extLst>
              <a:ext uri="{FF2B5EF4-FFF2-40B4-BE49-F238E27FC236}">
                <a16:creationId xmlns:a16="http://schemas.microsoft.com/office/drawing/2014/main" id="{F2C53A1D-77F3-B12A-BFF3-DD111E941AF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44826" y="2228003"/>
            <a:ext cx="2571612" cy="384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81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42D2F-5BAA-FB63-B2F6-F01221312F47}"/>
              </a:ext>
            </a:extLst>
          </p:cNvPr>
          <p:cNvSpPr>
            <a:spLocks noGrp="1"/>
          </p:cNvSpPr>
          <p:nvPr>
            <p:ph type="title"/>
          </p:nvPr>
        </p:nvSpPr>
        <p:spPr/>
        <p:txBody>
          <a:bodyPr/>
          <a:lstStyle/>
          <a:p>
            <a:r>
              <a:rPr lang="en-US" dirty="0"/>
              <a:t>Distributive justice and resources</a:t>
            </a:r>
          </a:p>
        </p:txBody>
      </p:sp>
      <p:sp>
        <p:nvSpPr>
          <p:cNvPr id="5" name="Content Placeholder 4">
            <a:extLst>
              <a:ext uri="{FF2B5EF4-FFF2-40B4-BE49-F238E27FC236}">
                <a16:creationId xmlns:a16="http://schemas.microsoft.com/office/drawing/2014/main" id="{81085078-523A-B988-AB6D-AF50E9F98F4D}"/>
              </a:ext>
            </a:extLst>
          </p:cNvPr>
          <p:cNvSpPr>
            <a:spLocks noGrp="1"/>
          </p:cNvSpPr>
          <p:nvPr>
            <p:ph idx="1"/>
          </p:nvPr>
        </p:nvSpPr>
        <p:spPr/>
        <p:txBody>
          <a:bodyPr>
            <a:normAutofit/>
          </a:bodyPr>
          <a:lstStyle/>
          <a:p>
            <a:r>
              <a:rPr lang="en-US" sz="3200" dirty="0"/>
              <a:t>Normative evaluation of the allocation of benefits and burdens across members of society</a:t>
            </a:r>
            <a:endParaRPr lang="en-US" sz="3000" dirty="0"/>
          </a:p>
          <a:p>
            <a:r>
              <a:rPr lang="en-US" sz="3200" dirty="0"/>
              <a:t>Access to resources is generally experienced as a benefit</a:t>
            </a:r>
          </a:p>
          <a:p>
            <a:r>
              <a:rPr lang="en-US" sz="3200" dirty="0"/>
              <a:t>Deprivation of resources is generally experienced as a burden</a:t>
            </a:r>
          </a:p>
        </p:txBody>
      </p:sp>
    </p:spTree>
    <p:extLst>
      <p:ext uri="{BB962C8B-B14F-4D97-AF65-F5344CB8AC3E}">
        <p14:creationId xmlns:p14="http://schemas.microsoft.com/office/powerpoint/2010/main" val="410845061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2358</TotalTime>
  <Words>1198</Words>
  <Application>Microsoft Macintosh PowerPoint</Application>
  <PresentationFormat>Widescreen</PresentationFormat>
  <Paragraphs>91</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Gill Sans MT</vt:lpstr>
      <vt:lpstr>Times</vt:lpstr>
      <vt:lpstr>Wingdings 2</vt:lpstr>
      <vt:lpstr>Dividend</vt:lpstr>
      <vt:lpstr>Valuing Progress: Knowledge as a Resource</vt:lpstr>
      <vt:lpstr>Valuing Progress:  A Pluralist Account of Knowledge Governance</vt:lpstr>
      <vt:lpstr>Jefferson’s Taper</vt:lpstr>
      <vt:lpstr>Jefferson’s Taper</vt:lpstr>
      <vt:lpstr>Public Goods</vt:lpstr>
      <vt:lpstr>Excludability and resource allocation</vt:lpstr>
      <vt:lpstr>NonRivalrousness and normativity</vt:lpstr>
      <vt:lpstr>Cicero’s Lumen</vt:lpstr>
      <vt:lpstr>Distributive justice and resources</vt:lpstr>
      <vt:lpstr>Norms of distributive justice</vt:lpstr>
      <vt:lpstr>Maintaining just distributions: Reciprocity</vt:lpstr>
      <vt:lpstr>Normatively relevant Characteristics of knowledge</vt:lpstr>
      <vt:lpstr>Two modes of reciprocity</vt:lpstr>
      <vt:lpstr>Implications for evaluation of knowledge governance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Valuing Progress: Reciprocity</dc:title>
  <dc:creator>Jeremy Sheff</dc:creator>
  <cp:lastModifiedBy>Jeremy Sheff</cp:lastModifiedBy>
  <cp:revision>23</cp:revision>
  <dcterms:created xsi:type="dcterms:W3CDTF">2022-08-09T14:11:45Z</dcterms:created>
  <dcterms:modified xsi:type="dcterms:W3CDTF">2023-02-03T15:22:33Z</dcterms:modified>
</cp:coreProperties>
</file>