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9" r:id="rId4"/>
    <p:sldId id="257" r:id="rId5"/>
    <p:sldId id="260" r:id="rId6"/>
    <p:sldId id="258" r:id="rId7"/>
    <p:sldId id="261" r:id="rId8"/>
    <p:sldId id="264"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A306-BDA8-CDE6-CA86-1CC387E44F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D7E719-0AC0-E0FD-9867-A9734AD8C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1D0241-3C04-7BE8-F5EF-D6B4CD63F7D7}"/>
              </a:ext>
            </a:extLst>
          </p:cNvPr>
          <p:cNvSpPr>
            <a:spLocks noGrp="1"/>
          </p:cNvSpPr>
          <p:nvPr>
            <p:ph type="dt" sz="half" idx="10"/>
          </p:nvPr>
        </p:nvSpPr>
        <p:spPr/>
        <p:txBody>
          <a:bodyPr/>
          <a:lstStyle/>
          <a:p>
            <a:fld id="{55007DB6-E537-064F-BAC0-87D8B8343C16}" type="datetimeFigureOut">
              <a:rPr lang="en-US" smtClean="0"/>
              <a:t>2/23/24</a:t>
            </a:fld>
            <a:endParaRPr lang="en-US"/>
          </a:p>
        </p:txBody>
      </p:sp>
      <p:sp>
        <p:nvSpPr>
          <p:cNvPr id="5" name="Footer Placeholder 4">
            <a:extLst>
              <a:ext uri="{FF2B5EF4-FFF2-40B4-BE49-F238E27FC236}">
                <a16:creationId xmlns:a16="http://schemas.microsoft.com/office/drawing/2014/main" id="{72FA7420-2DDF-647B-94DB-13EC03A6E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8C985-94E2-811C-BED1-D7BF92B2494A}"/>
              </a:ext>
            </a:extLst>
          </p:cNvPr>
          <p:cNvSpPr>
            <a:spLocks noGrp="1"/>
          </p:cNvSpPr>
          <p:nvPr>
            <p:ph type="sldNum" sz="quarter" idx="12"/>
          </p:nvPr>
        </p:nvSpPr>
        <p:spPr/>
        <p:txBody>
          <a:bodyPr/>
          <a:lstStyle/>
          <a:p>
            <a:fld id="{553115F9-014C-6C48-9AFC-A1EA194E3E01}" type="slidenum">
              <a:rPr lang="en-US" smtClean="0"/>
              <a:t>‹#›</a:t>
            </a:fld>
            <a:endParaRPr lang="en-US"/>
          </a:p>
        </p:txBody>
      </p:sp>
    </p:spTree>
    <p:extLst>
      <p:ext uri="{BB962C8B-B14F-4D97-AF65-F5344CB8AC3E}">
        <p14:creationId xmlns:p14="http://schemas.microsoft.com/office/powerpoint/2010/main" val="344612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6890-DD41-B59B-43A1-F3BD862555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59CA9A-2F51-17F4-9ACE-76FD15C92D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F617D-804F-D6E1-8B45-D55BA0D7FF7E}"/>
              </a:ext>
            </a:extLst>
          </p:cNvPr>
          <p:cNvSpPr>
            <a:spLocks noGrp="1"/>
          </p:cNvSpPr>
          <p:nvPr>
            <p:ph type="dt" sz="half" idx="10"/>
          </p:nvPr>
        </p:nvSpPr>
        <p:spPr/>
        <p:txBody>
          <a:bodyPr/>
          <a:lstStyle/>
          <a:p>
            <a:fld id="{55007DB6-E537-064F-BAC0-87D8B8343C16}" type="datetimeFigureOut">
              <a:rPr lang="en-US" smtClean="0"/>
              <a:t>2/23/24</a:t>
            </a:fld>
            <a:endParaRPr lang="en-US"/>
          </a:p>
        </p:txBody>
      </p:sp>
      <p:sp>
        <p:nvSpPr>
          <p:cNvPr id="5" name="Footer Placeholder 4">
            <a:extLst>
              <a:ext uri="{FF2B5EF4-FFF2-40B4-BE49-F238E27FC236}">
                <a16:creationId xmlns:a16="http://schemas.microsoft.com/office/drawing/2014/main" id="{12A9B30C-49E1-DC34-F238-44037DB41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6C4E4-21B3-0010-7B90-AE246A76D532}"/>
              </a:ext>
            </a:extLst>
          </p:cNvPr>
          <p:cNvSpPr>
            <a:spLocks noGrp="1"/>
          </p:cNvSpPr>
          <p:nvPr>
            <p:ph type="sldNum" sz="quarter" idx="12"/>
          </p:nvPr>
        </p:nvSpPr>
        <p:spPr/>
        <p:txBody>
          <a:bodyPr/>
          <a:lstStyle/>
          <a:p>
            <a:fld id="{553115F9-014C-6C48-9AFC-A1EA194E3E01}" type="slidenum">
              <a:rPr lang="en-US" smtClean="0"/>
              <a:t>‹#›</a:t>
            </a:fld>
            <a:endParaRPr lang="en-US"/>
          </a:p>
        </p:txBody>
      </p:sp>
    </p:spTree>
    <p:extLst>
      <p:ext uri="{BB962C8B-B14F-4D97-AF65-F5344CB8AC3E}">
        <p14:creationId xmlns:p14="http://schemas.microsoft.com/office/powerpoint/2010/main" val="341431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200EA-8558-3EE1-77D1-B2D6192FF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6494EE-EFC1-A6BE-2122-83AB9F321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92194-51D0-C5B5-8F46-A90DAD8A8D42}"/>
              </a:ext>
            </a:extLst>
          </p:cNvPr>
          <p:cNvSpPr>
            <a:spLocks noGrp="1"/>
          </p:cNvSpPr>
          <p:nvPr>
            <p:ph type="dt" sz="half" idx="10"/>
          </p:nvPr>
        </p:nvSpPr>
        <p:spPr/>
        <p:txBody>
          <a:bodyPr/>
          <a:lstStyle/>
          <a:p>
            <a:fld id="{55007DB6-E537-064F-BAC0-87D8B8343C16}" type="datetimeFigureOut">
              <a:rPr lang="en-US" smtClean="0"/>
              <a:t>2/23/24</a:t>
            </a:fld>
            <a:endParaRPr lang="en-US"/>
          </a:p>
        </p:txBody>
      </p:sp>
      <p:sp>
        <p:nvSpPr>
          <p:cNvPr id="5" name="Footer Placeholder 4">
            <a:extLst>
              <a:ext uri="{FF2B5EF4-FFF2-40B4-BE49-F238E27FC236}">
                <a16:creationId xmlns:a16="http://schemas.microsoft.com/office/drawing/2014/main" id="{75EAD421-F8B4-B9A0-F2D7-0B428D761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58577-AC42-164F-F74D-04D4DA64C081}"/>
              </a:ext>
            </a:extLst>
          </p:cNvPr>
          <p:cNvSpPr>
            <a:spLocks noGrp="1"/>
          </p:cNvSpPr>
          <p:nvPr>
            <p:ph type="sldNum" sz="quarter" idx="12"/>
          </p:nvPr>
        </p:nvSpPr>
        <p:spPr/>
        <p:txBody>
          <a:bodyPr/>
          <a:lstStyle/>
          <a:p>
            <a:fld id="{553115F9-014C-6C48-9AFC-A1EA194E3E01}" type="slidenum">
              <a:rPr lang="en-US" smtClean="0"/>
              <a:t>‹#›</a:t>
            </a:fld>
            <a:endParaRPr lang="en-US"/>
          </a:p>
        </p:txBody>
      </p:sp>
    </p:spTree>
    <p:extLst>
      <p:ext uri="{BB962C8B-B14F-4D97-AF65-F5344CB8AC3E}">
        <p14:creationId xmlns:p14="http://schemas.microsoft.com/office/powerpoint/2010/main" val="389991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12B8-0D4B-B9C3-2583-671AF5C4E7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9E4BBD-0603-32EF-EF6B-4DC3A5324D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4332D-9A68-4219-D590-9E170F985695}"/>
              </a:ext>
            </a:extLst>
          </p:cNvPr>
          <p:cNvSpPr>
            <a:spLocks noGrp="1"/>
          </p:cNvSpPr>
          <p:nvPr>
            <p:ph type="dt" sz="half" idx="10"/>
          </p:nvPr>
        </p:nvSpPr>
        <p:spPr/>
        <p:txBody>
          <a:bodyPr/>
          <a:lstStyle/>
          <a:p>
            <a:fld id="{55007DB6-E537-064F-BAC0-87D8B8343C16}" type="datetimeFigureOut">
              <a:rPr lang="en-US" smtClean="0"/>
              <a:t>2/23/24</a:t>
            </a:fld>
            <a:endParaRPr lang="en-US"/>
          </a:p>
        </p:txBody>
      </p:sp>
      <p:sp>
        <p:nvSpPr>
          <p:cNvPr id="5" name="Footer Placeholder 4">
            <a:extLst>
              <a:ext uri="{FF2B5EF4-FFF2-40B4-BE49-F238E27FC236}">
                <a16:creationId xmlns:a16="http://schemas.microsoft.com/office/drawing/2014/main" id="{D65F89EA-6BEC-4F9F-A43B-4D0E99017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550F6-DE24-D3AD-1D38-027A21D4752F}"/>
              </a:ext>
            </a:extLst>
          </p:cNvPr>
          <p:cNvSpPr>
            <a:spLocks noGrp="1"/>
          </p:cNvSpPr>
          <p:nvPr>
            <p:ph type="sldNum" sz="quarter" idx="12"/>
          </p:nvPr>
        </p:nvSpPr>
        <p:spPr/>
        <p:txBody>
          <a:bodyPr/>
          <a:lstStyle/>
          <a:p>
            <a:fld id="{553115F9-014C-6C48-9AFC-A1EA194E3E01}" type="slidenum">
              <a:rPr lang="en-US" smtClean="0"/>
              <a:t>‹#›</a:t>
            </a:fld>
            <a:endParaRPr lang="en-US"/>
          </a:p>
        </p:txBody>
      </p:sp>
    </p:spTree>
    <p:extLst>
      <p:ext uri="{BB962C8B-B14F-4D97-AF65-F5344CB8AC3E}">
        <p14:creationId xmlns:p14="http://schemas.microsoft.com/office/powerpoint/2010/main" val="188845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C7A6-C0CC-ECB9-9BD3-8A3BC5273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938C60-A021-FED3-E459-2998AF50C0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9ADB1C-11CD-1271-698C-081426165C56}"/>
              </a:ext>
            </a:extLst>
          </p:cNvPr>
          <p:cNvSpPr>
            <a:spLocks noGrp="1"/>
          </p:cNvSpPr>
          <p:nvPr>
            <p:ph type="dt" sz="half" idx="10"/>
          </p:nvPr>
        </p:nvSpPr>
        <p:spPr/>
        <p:txBody>
          <a:bodyPr/>
          <a:lstStyle/>
          <a:p>
            <a:fld id="{55007DB6-E537-064F-BAC0-87D8B8343C16}" type="datetimeFigureOut">
              <a:rPr lang="en-US" smtClean="0"/>
              <a:t>2/23/24</a:t>
            </a:fld>
            <a:endParaRPr lang="en-US"/>
          </a:p>
        </p:txBody>
      </p:sp>
      <p:sp>
        <p:nvSpPr>
          <p:cNvPr id="5" name="Footer Placeholder 4">
            <a:extLst>
              <a:ext uri="{FF2B5EF4-FFF2-40B4-BE49-F238E27FC236}">
                <a16:creationId xmlns:a16="http://schemas.microsoft.com/office/drawing/2014/main" id="{3927D77F-43F9-BE64-9496-FA1C2DFDA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8534D-5C60-471C-CEA8-C31C627CB76B}"/>
              </a:ext>
            </a:extLst>
          </p:cNvPr>
          <p:cNvSpPr>
            <a:spLocks noGrp="1"/>
          </p:cNvSpPr>
          <p:nvPr>
            <p:ph type="sldNum" sz="quarter" idx="12"/>
          </p:nvPr>
        </p:nvSpPr>
        <p:spPr/>
        <p:txBody>
          <a:bodyPr/>
          <a:lstStyle/>
          <a:p>
            <a:fld id="{553115F9-014C-6C48-9AFC-A1EA194E3E01}" type="slidenum">
              <a:rPr lang="en-US" smtClean="0"/>
              <a:t>‹#›</a:t>
            </a:fld>
            <a:endParaRPr lang="en-US"/>
          </a:p>
        </p:txBody>
      </p:sp>
    </p:spTree>
    <p:extLst>
      <p:ext uri="{BB962C8B-B14F-4D97-AF65-F5344CB8AC3E}">
        <p14:creationId xmlns:p14="http://schemas.microsoft.com/office/powerpoint/2010/main" val="150870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3596-6D7C-A261-7339-5C48F05D8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F8C4CF-3EA5-CA0E-3321-C3ED3A4B25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13FEDC-80C7-1431-3FE7-3CC5A9B86C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FBF2B3-BD44-9231-9DA3-FAE061A64AE2}"/>
              </a:ext>
            </a:extLst>
          </p:cNvPr>
          <p:cNvSpPr>
            <a:spLocks noGrp="1"/>
          </p:cNvSpPr>
          <p:nvPr>
            <p:ph type="dt" sz="half" idx="10"/>
          </p:nvPr>
        </p:nvSpPr>
        <p:spPr/>
        <p:txBody>
          <a:bodyPr/>
          <a:lstStyle/>
          <a:p>
            <a:fld id="{55007DB6-E537-064F-BAC0-87D8B8343C16}" type="datetimeFigureOut">
              <a:rPr lang="en-US" smtClean="0"/>
              <a:t>2/23/24</a:t>
            </a:fld>
            <a:endParaRPr lang="en-US"/>
          </a:p>
        </p:txBody>
      </p:sp>
      <p:sp>
        <p:nvSpPr>
          <p:cNvPr id="6" name="Footer Placeholder 5">
            <a:extLst>
              <a:ext uri="{FF2B5EF4-FFF2-40B4-BE49-F238E27FC236}">
                <a16:creationId xmlns:a16="http://schemas.microsoft.com/office/drawing/2014/main" id="{78C879B5-1D14-C3F7-6495-EAABF640C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47EB5-2D6C-98F3-8C64-CE1C04332F78}"/>
              </a:ext>
            </a:extLst>
          </p:cNvPr>
          <p:cNvSpPr>
            <a:spLocks noGrp="1"/>
          </p:cNvSpPr>
          <p:nvPr>
            <p:ph type="sldNum" sz="quarter" idx="12"/>
          </p:nvPr>
        </p:nvSpPr>
        <p:spPr/>
        <p:txBody>
          <a:bodyPr/>
          <a:lstStyle/>
          <a:p>
            <a:fld id="{553115F9-014C-6C48-9AFC-A1EA194E3E01}" type="slidenum">
              <a:rPr lang="en-US" smtClean="0"/>
              <a:t>‹#›</a:t>
            </a:fld>
            <a:endParaRPr lang="en-US"/>
          </a:p>
        </p:txBody>
      </p:sp>
    </p:spTree>
    <p:extLst>
      <p:ext uri="{BB962C8B-B14F-4D97-AF65-F5344CB8AC3E}">
        <p14:creationId xmlns:p14="http://schemas.microsoft.com/office/powerpoint/2010/main" val="261097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27A6-CCD1-6E3B-BB3B-DCE7231830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A43505-4DC2-3563-52CD-C95AF2C0B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5CEA93-FDA0-4CE5-E63C-82FB4D4F1C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622D-DE68-ACE3-E6F5-D1849AC5D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AB794C-6BFD-4F6B-424F-7489754EF4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7EF9B7-1D34-66BC-7BB5-2710D3BFBFF6}"/>
              </a:ext>
            </a:extLst>
          </p:cNvPr>
          <p:cNvSpPr>
            <a:spLocks noGrp="1"/>
          </p:cNvSpPr>
          <p:nvPr>
            <p:ph type="dt" sz="half" idx="10"/>
          </p:nvPr>
        </p:nvSpPr>
        <p:spPr/>
        <p:txBody>
          <a:bodyPr/>
          <a:lstStyle/>
          <a:p>
            <a:fld id="{55007DB6-E537-064F-BAC0-87D8B8343C16}" type="datetimeFigureOut">
              <a:rPr lang="en-US" smtClean="0"/>
              <a:t>2/23/24</a:t>
            </a:fld>
            <a:endParaRPr lang="en-US"/>
          </a:p>
        </p:txBody>
      </p:sp>
      <p:sp>
        <p:nvSpPr>
          <p:cNvPr id="8" name="Footer Placeholder 7">
            <a:extLst>
              <a:ext uri="{FF2B5EF4-FFF2-40B4-BE49-F238E27FC236}">
                <a16:creationId xmlns:a16="http://schemas.microsoft.com/office/drawing/2014/main" id="{4FB3071C-5976-E085-6DBB-AD7365956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553A32-8677-A719-5245-C2C67CCB8C16}"/>
              </a:ext>
            </a:extLst>
          </p:cNvPr>
          <p:cNvSpPr>
            <a:spLocks noGrp="1"/>
          </p:cNvSpPr>
          <p:nvPr>
            <p:ph type="sldNum" sz="quarter" idx="12"/>
          </p:nvPr>
        </p:nvSpPr>
        <p:spPr/>
        <p:txBody>
          <a:bodyPr/>
          <a:lstStyle/>
          <a:p>
            <a:fld id="{553115F9-014C-6C48-9AFC-A1EA194E3E01}" type="slidenum">
              <a:rPr lang="en-US" smtClean="0"/>
              <a:t>‹#›</a:t>
            </a:fld>
            <a:endParaRPr lang="en-US"/>
          </a:p>
        </p:txBody>
      </p:sp>
    </p:spTree>
    <p:extLst>
      <p:ext uri="{BB962C8B-B14F-4D97-AF65-F5344CB8AC3E}">
        <p14:creationId xmlns:p14="http://schemas.microsoft.com/office/powerpoint/2010/main" val="280844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2CA9-5B76-3E35-B08D-6619ACC03A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2DA494-CA09-3697-5F72-64D19417FC8B}"/>
              </a:ext>
            </a:extLst>
          </p:cNvPr>
          <p:cNvSpPr>
            <a:spLocks noGrp="1"/>
          </p:cNvSpPr>
          <p:nvPr>
            <p:ph type="dt" sz="half" idx="10"/>
          </p:nvPr>
        </p:nvSpPr>
        <p:spPr/>
        <p:txBody>
          <a:bodyPr/>
          <a:lstStyle/>
          <a:p>
            <a:fld id="{55007DB6-E537-064F-BAC0-87D8B8343C16}" type="datetimeFigureOut">
              <a:rPr lang="en-US" smtClean="0"/>
              <a:t>2/23/24</a:t>
            </a:fld>
            <a:endParaRPr lang="en-US"/>
          </a:p>
        </p:txBody>
      </p:sp>
      <p:sp>
        <p:nvSpPr>
          <p:cNvPr id="4" name="Footer Placeholder 3">
            <a:extLst>
              <a:ext uri="{FF2B5EF4-FFF2-40B4-BE49-F238E27FC236}">
                <a16:creationId xmlns:a16="http://schemas.microsoft.com/office/drawing/2014/main" id="{581FDBB4-3BF1-AAFF-449A-1CCB8E705B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CF2FDD-B8AB-07E8-CDFC-FDCAF38A7635}"/>
              </a:ext>
            </a:extLst>
          </p:cNvPr>
          <p:cNvSpPr>
            <a:spLocks noGrp="1"/>
          </p:cNvSpPr>
          <p:nvPr>
            <p:ph type="sldNum" sz="quarter" idx="12"/>
          </p:nvPr>
        </p:nvSpPr>
        <p:spPr/>
        <p:txBody>
          <a:bodyPr/>
          <a:lstStyle/>
          <a:p>
            <a:fld id="{553115F9-014C-6C48-9AFC-A1EA194E3E01}" type="slidenum">
              <a:rPr lang="en-US" smtClean="0"/>
              <a:t>‹#›</a:t>
            </a:fld>
            <a:endParaRPr lang="en-US"/>
          </a:p>
        </p:txBody>
      </p:sp>
    </p:spTree>
    <p:extLst>
      <p:ext uri="{BB962C8B-B14F-4D97-AF65-F5344CB8AC3E}">
        <p14:creationId xmlns:p14="http://schemas.microsoft.com/office/powerpoint/2010/main" val="371295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1DAD17-3DB6-8E99-82FF-B37C270600D4}"/>
              </a:ext>
            </a:extLst>
          </p:cNvPr>
          <p:cNvSpPr>
            <a:spLocks noGrp="1"/>
          </p:cNvSpPr>
          <p:nvPr>
            <p:ph type="dt" sz="half" idx="10"/>
          </p:nvPr>
        </p:nvSpPr>
        <p:spPr/>
        <p:txBody>
          <a:bodyPr/>
          <a:lstStyle/>
          <a:p>
            <a:fld id="{55007DB6-E537-064F-BAC0-87D8B8343C16}" type="datetimeFigureOut">
              <a:rPr lang="en-US" smtClean="0"/>
              <a:t>2/23/24</a:t>
            </a:fld>
            <a:endParaRPr lang="en-US"/>
          </a:p>
        </p:txBody>
      </p:sp>
      <p:sp>
        <p:nvSpPr>
          <p:cNvPr id="3" name="Footer Placeholder 2">
            <a:extLst>
              <a:ext uri="{FF2B5EF4-FFF2-40B4-BE49-F238E27FC236}">
                <a16:creationId xmlns:a16="http://schemas.microsoft.com/office/drawing/2014/main" id="{7164A7FF-D820-9465-1076-FCC668D8C5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27B90B-E12C-9B57-FFC8-F8CCC3315B43}"/>
              </a:ext>
            </a:extLst>
          </p:cNvPr>
          <p:cNvSpPr>
            <a:spLocks noGrp="1"/>
          </p:cNvSpPr>
          <p:nvPr>
            <p:ph type="sldNum" sz="quarter" idx="12"/>
          </p:nvPr>
        </p:nvSpPr>
        <p:spPr/>
        <p:txBody>
          <a:bodyPr/>
          <a:lstStyle/>
          <a:p>
            <a:fld id="{553115F9-014C-6C48-9AFC-A1EA194E3E01}" type="slidenum">
              <a:rPr lang="en-US" smtClean="0"/>
              <a:t>‹#›</a:t>
            </a:fld>
            <a:endParaRPr lang="en-US"/>
          </a:p>
        </p:txBody>
      </p:sp>
    </p:spTree>
    <p:extLst>
      <p:ext uri="{BB962C8B-B14F-4D97-AF65-F5344CB8AC3E}">
        <p14:creationId xmlns:p14="http://schemas.microsoft.com/office/powerpoint/2010/main" val="412988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7AD6-1DE7-5612-EAC6-66D6E227D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6971A3-7A3D-832F-53C0-BFEE876945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D9CE9-37BB-9FF5-82B9-8D64BF849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63430-95DE-3311-BA73-EBD9923CF82B}"/>
              </a:ext>
            </a:extLst>
          </p:cNvPr>
          <p:cNvSpPr>
            <a:spLocks noGrp="1"/>
          </p:cNvSpPr>
          <p:nvPr>
            <p:ph type="dt" sz="half" idx="10"/>
          </p:nvPr>
        </p:nvSpPr>
        <p:spPr/>
        <p:txBody>
          <a:bodyPr/>
          <a:lstStyle/>
          <a:p>
            <a:fld id="{55007DB6-E537-064F-BAC0-87D8B8343C16}" type="datetimeFigureOut">
              <a:rPr lang="en-US" smtClean="0"/>
              <a:t>2/23/24</a:t>
            </a:fld>
            <a:endParaRPr lang="en-US"/>
          </a:p>
        </p:txBody>
      </p:sp>
      <p:sp>
        <p:nvSpPr>
          <p:cNvPr id="6" name="Footer Placeholder 5">
            <a:extLst>
              <a:ext uri="{FF2B5EF4-FFF2-40B4-BE49-F238E27FC236}">
                <a16:creationId xmlns:a16="http://schemas.microsoft.com/office/drawing/2014/main" id="{05FACCAA-7BCC-0CFF-5E28-3CD77F4E9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C282F-CDDC-86F9-76B8-BF2377F43427}"/>
              </a:ext>
            </a:extLst>
          </p:cNvPr>
          <p:cNvSpPr>
            <a:spLocks noGrp="1"/>
          </p:cNvSpPr>
          <p:nvPr>
            <p:ph type="sldNum" sz="quarter" idx="12"/>
          </p:nvPr>
        </p:nvSpPr>
        <p:spPr/>
        <p:txBody>
          <a:bodyPr/>
          <a:lstStyle/>
          <a:p>
            <a:fld id="{553115F9-014C-6C48-9AFC-A1EA194E3E01}" type="slidenum">
              <a:rPr lang="en-US" smtClean="0"/>
              <a:t>‹#›</a:t>
            </a:fld>
            <a:endParaRPr lang="en-US"/>
          </a:p>
        </p:txBody>
      </p:sp>
    </p:spTree>
    <p:extLst>
      <p:ext uri="{BB962C8B-B14F-4D97-AF65-F5344CB8AC3E}">
        <p14:creationId xmlns:p14="http://schemas.microsoft.com/office/powerpoint/2010/main" val="252465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D321-F0FC-474A-F725-24899EB392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F81B9C-1CF6-AE43-D306-ACA570FC1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324B80-DEF6-0306-3BD6-89092DD1E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34FF4-8617-8E04-B185-75F2BE6FF201}"/>
              </a:ext>
            </a:extLst>
          </p:cNvPr>
          <p:cNvSpPr>
            <a:spLocks noGrp="1"/>
          </p:cNvSpPr>
          <p:nvPr>
            <p:ph type="dt" sz="half" idx="10"/>
          </p:nvPr>
        </p:nvSpPr>
        <p:spPr/>
        <p:txBody>
          <a:bodyPr/>
          <a:lstStyle/>
          <a:p>
            <a:fld id="{55007DB6-E537-064F-BAC0-87D8B8343C16}" type="datetimeFigureOut">
              <a:rPr lang="en-US" smtClean="0"/>
              <a:t>2/23/24</a:t>
            </a:fld>
            <a:endParaRPr lang="en-US"/>
          </a:p>
        </p:txBody>
      </p:sp>
      <p:sp>
        <p:nvSpPr>
          <p:cNvPr id="6" name="Footer Placeholder 5">
            <a:extLst>
              <a:ext uri="{FF2B5EF4-FFF2-40B4-BE49-F238E27FC236}">
                <a16:creationId xmlns:a16="http://schemas.microsoft.com/office/drawing/2014/main" id="{0B62E262-A21A-2DE3-EE7A-42D0A742B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11CDF-E016-F0C4-689B-1C34E742F831}"/>
              </a:ext>
            </a:extLst>
          </p:cNvPr>
          <p:cNvSpPr>
            <a:spLocks noGrp="1"/>
          </p:cNvSpPr>
          <p:nvPr>
            <p:ph type="sldNum" sz="quarter" idx="12"/>
          </p:nvPr>
        </p:nvSpPr>
        <p:spPr/>
        <p:txBody>
          <a:bodyPr/>
          <a:lstStyle/>
          <a:p>
            <a:fld id="{553115F9-014C-6C48-9AFC-A1EA194E3E01}" type="slidenum">
              <a:rPr lang="en-US" smtClean="0"/>
              <a:t>‹#›</a:t>
            </a:fld>
            <a:endParaRPr lang="en-US"/>
          </a:p>
        </p:txBody>
      </p:sp>
    </p:spTree>
    <p:extLst>
      <p:ext uri="{BB962C8B-B14F-4D97-AF65-F5344CB8AC3E}">
        <p14:creationId xmlns:p14="http://schemas.microsoft.com/office/powerpoint/2010/main" val="76951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35845-945D-F6C8-7B73-B4DEA9A484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6CE71B-4BBA-AA95-F5D8-170381F05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B7DD8-8333-E4ED-4F27-05B569C7A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007DB6-E537-064F-BAC0-87D8B8343C16}" type="datetimeFigureOut">
              <a:rPr lang="en-US" smtClean="0"/>
              <a:t>2/23/24</a:t>
            </a:fld>
            <a:endParaRPr lang="en-US"/>
          </a:p>
        </p:txBody>
      </p:sp>
      <p:sp>
        <p:nvSpPr>
          <p:cNvPr id="5" name="Footer Placeholder 4">
            <a:extLst>
              <a:ext uri="{FF2B5EF4-FFF2-40B4-BE49-F238E27FC236}">
                <a16:creationId xmlns:a16="http://schemas.microsoft.com/office/drawing/2014/main" id="{33C1B371-1A9D-B671-32AF-8DB791F94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AF87B39-E09D-CA3B-86E5-0D119D803A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3115F9-014C-6C48-9AFC-A1EA194E3E01}" type="slidenum">
              <a:rPr lang="en-US" smtClean="0"/>
              <a:t>‹#›</a:t>
            </a:fld>
            <a:endParaRPr lang="en-US"/>
          </a:p>
        </p:txBody>
      </p:sp>
    </p:spTree>
    <p:extLst>
      <p:ext uri="{BB962C8B-B14F-4D97-AF65-F5344CB8AC3E}">
        <p14:creationId xmlns:p14="http://schemas.microsoft.com/office/powerpoint/2010/main" val="1789144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pto.gov/dashboard/trademark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er.uspto.gov/tm-decisions/search/expungemen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spto.gov/dashboard/trademark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uspto.gov/trademarks/maintain/post-registration-audit-program-statistic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11F6D-3DD2-31AD-4B45-93E3746ACE2C}"/>
              </a:ext>
            </a:extLst>
          </p:cNvPr>
          <p:cNvSpPr>
            <a:spLocks noGrp="1"/>
          </p:cNvSpPr>
          <p:nvPr>
            <p:ph type="ctrTitle"/>
          </p:nvPr>
        </p:nvSpPr>
        <p:spPr/>
        <p:txBody>
          <a:bodyPr>
            <a:normAutofit fontScale="90000"/>
          </a:bodyPr>
          <a:lstStyle/>
          <a:p>
            <a:r>
              <a:rPr lang="en-US" dirty="0"/>
              <a:t>Early Data on TMA Proceedings</a:t>
            </a:r>
            <a:br>
              <a:rPr lang="en-US" dirty="0"/>
            </a:br>
            <a:r>
              <a:rPr lang="en-US" sz="4900" dirty="0"/>
              <a:t>(December 2021-February 2024)</a:t>
            </a:r>
            <a:endParaRPr lang="en-US" dirty="0"/>
          </a:p>
        </p:txBody>
      </p:sp>
      <p:sp>
        <p:nvSpPr>
          <p:cNvPr id="3" name="Subtitle 2">
            <a:extLst>
              <a:ext uri="{FF2B5EF4-FFF2-40B4-BE49-F238E27FC236}">
                <a16:creationId xmlns:a16="http://schemas.microsoft.com/office/drawing/2014/main" id="{BD688938-D3DB-C6E9-F1FE-BEC180C879B2}"/>
              </a:ext>
            </a:extLst>
          </p:cNvPr>
          <p:cNvSpPr>
            <a:spLocks noGrp="1"/>
          </p:cNvSpPr>
          <p:nvPr>
            <p:ph type="subTitle" idx="1"/>
          </p:nvPr>
        </p:nvSpPr>
        <p:spPr/>
        <p:txBody>
          <a:bodyPr/>
          <a:lstStyle/>
          <a:p>
            <a:r>
              <a:rPr lang="en-US" dirty="0"/>
              <a:t>TMSR 2024 - UNLV</a:t>
            </a:r>
          </a:p>
          <a:p>
            <a:r>
              <a:rPr lang="en-US" dirty="0"/>
              <a:t>Jeremy Sheff</a:t>
            </a:r>
          </a:p>
        </p:txBody>
      </p:sp>
    </p:spTree>
    <p:extLst>
      <p:ext uri="{BB962C8B-B14F-4D97-AF65-F5344CB8AC3E}">
        <p14:creationId xmlns:p14="http://schemas.microsoft.com/office/powerpoint/2010/main" val="384188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8817-ACF3-17B2-D426-09F1AD237D3B}"/>
              </a:ext>
            </a:extLst>
          </p:cNvPr>
          <p:cNvSpPr>
            <a:spLocks noGrp="1"/>
          </p:cNvSpPr>
          <p:nvPr>
            <p:ph type="title"/>
          </p:nvPr>
        </p:nvSpPr>
        <p:spPr/>
        <p:txBody>
          <a:bodyPr/>
          <a:lstStyle/>
          <a:p>
            <a:r>
              <a:rPr lang="en-US" dirty="0"/>
              <a:t>Shoveling Sand Against the Tide</a:t>
            </a:r>
          </a:p>
        </p:txBody>
      </p:sp>
      <p:pic>
        <p:nvPicPr>
          <p:cNvPr id="5" name="Content Placeholder 4" descr="A graph of a graph showing a number of different sizes&#10;&#10;Description automatically generated with medium confidence">
            <a:extLst>
              <a:ext uri="{FF2B5EF4-FFF2-40B4-BE49-F238E27FC236}">
                <a16:creationId xmlns:a16="http://schemas.microsoft.com/office/drawing/2014/main" id="{E508661F-D2F8-369D-B161-B1055373A5C4}"/>
              </a:ext>
            </a:extLst>
          </p:cNvPr>
          <p:cNvPicPr>
            <a:picLocks noGrp="1" noChangeAspect="1"/>
          </p:cNvPicPr>
          <p:nvPr>
            <p:ph idx="1"/>
          </p:nvPr>
        </p:nvPicPr>
        <p:blipFill>
          <a:blip r:embed="rId2"/>
          <a:stretch>
            <a:fillRect/>
          </a:stretch>
        </p:blipFill>
        <p:spPr>
          <a:xfrm>
            <a:off x="2087869" y="1560104"/>
            <a:ext cx="7056987" cy="4748105"/>
          </a:xfrm>
        </p:spPr>
      </p:pic>
      <p:sp>
        <p:nvSpPr>
          <p:cNvPr id="6" name="TextBox 5">
            <a:extLst>
              <a:ext uri="{FF2B5EF4-FFF2-40B4-BE49-F238E27FC236}">
                <a16:creationId xmlns:a16="http://schemas.microsoft.com/office/drawing/2014/main" id="{C05186F9-D8B3-F2B6-8627-A9B86F9535C3}"/>
              </a:ext>
            </a:extLst>
          </p:cNvPr>
          <p:cNvSpPr txBox="1"/>
          <p:nvPr/>
        </p:nvSpPr>
        <p:spPr>
          <a:xfrm>
            <a:off x="3047144" y="6308209"/>
            <a:ext cx="6097712" cy="369332"/>
          </a:xfrm>
          <a:prstGeom prst="rect">
            <a:avLst/>
          </a:prstGeom>
          <a:noFill/>
        </p:spPr>
        <p:txBody>
          <a:bodyPr wrap="square">
            <a:spAutoFit/>
          </a:bodyPr>
          <a:lstStyle/>
          <a:p>
            <a:pPr algn="ctr"/>
            <a:r>
              <a:rPr lang="en-US" dirty="0">
                <a:hlinkClick r:id="rId3"/>
              </a:rPr>
              <a:t>https://www.uspto.gov/dashboard/trademarks/</a:t>
            </a:r>
            <a:endParaRPr lang="en-US" dirty="0"/>
          </a:p>
        </p:txBody>
      </p:sp>
    </p:spTree>
    <p:extLst>
      <p:ext uri="{BB962C8B-B14F-4D97-AF65-F5344CB8AC3E}">
        <p14:creationId xmlns:p14="http://schemas.microsoft.com/office/powerpoint/2010/main" val="26915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8038-42AE-6F7F-683E-F9F60EFD603D}"/>
              </a:ext>
            </a:extLst>
          </p:cNvPr>
          <p:cNvSpPr>
            <a:spLocks noGrp="1"/>
          </p:cNvSpPr>
          <p:nvPr>
            <p:ph type="title"/>
          </p:nvPr>
        </p:nvSpPr>
        <p:spPr/>
        <p:txBody>
          <a:bodyPr/>
          <a:lstStyle/>
          <a:p>
            <a:r>
              <a:rPr lang="en-US" dirty="0"/>
              <a:t>TMA Proceedings: Expungement &amp; Reexam</a:t>
            </a:r>
          </a:p>
        </p:txBody>
      </p:sp>
      <p:sp>
        <p:nvSpPr>
          <p:cNvPr id="3" name="Content Placeholder 2">
            <a:extLst>
              <a:ext uri="{FF2B5EF4-FFF2-40B4-BE49-F238E27FC236}">
                <a16:creationId xmlns:a16="http://schemas.microsoft.com/office/drawing/2014/main" id="{F16FF2D7-2751-9E3D-AFEF-3CD463C2271A}"/>
              </a:ext>
            </a:extLst>
          </p:cNvPr>
          <p:cNvSpPr>
            <a:spLocks noGrp="1"/>
          </p:cNvSpPr>
          <p:nvPr>
            <p:ph idx="1"/>
          </p:nvPr>
        </p:nvSpPr>
        <p:spPr>
          <a:xfrm>
            <a:off x="838200" y="1825625"/>
            <a:ext cx="10515600" cy="4760110"/>
          </a:xfrm>
        </p:spPr>
        <p:txBody>
          <a:bodyPr>
            <a:normAutofit/>
          </a:bodyPr>
          <a:lstStyle/>
          <a:p>
            <a:r>
              <a:rPr lang="en-US" dirty="0"/>
              <a:t>16a Expungements: </a:t>
            </a:r>
          </a:p>
          <a:p>
            <a:pPr lvl="1"/>
            <a:r>
              <a:rPr lang="en-US" dirty="0"/>
              <a:t>Expungement “on the basis that the mark has never been used in commerce on or in connection with some or all of the goods or services recited in the registration.”</a:t>
            </a:r>
          </a:p>
          <a:p>
            <a:r>
              <a:rPr lang="en-US" dirty="0"/>
              <a:t>16b Reexamination:</a:t>
            </a:r>
          </a:p>
          <a:p>
            <a:pPr lvl="1"/>
            <a:r>
              <a:rPr lang="en-US" dirty="0"/>
              <a:t>Cancellation “on the basis that the mark was not in use in commerce on or in connection with some or all of the goods or services recited in the registration on or before the relevant date.”</a:t>
            </a:r>
          </a:p>
          <a:p>
            <a:pPr lvl="1"/>
            <a:r>
              <a:rPr lang="en-US" dirty="0"/>
              <a:t>Relevant Date:</a:t>
            </a:r>
          </a:p>
          <a:p>
            <a:pPr lvl="2"/>
            <a:r>
              <a:rPr lang="en-US" dirty="0"/>
              <a:t>For 1(a) use-based applications, the application date (unless filing basis later amended to 1(b))</a:t>
            </a:r>
          </a:p>
          <a:p>
            <a:pPr lvl="2"/>
            <a:r>
              <a:rPr lang="en-US" dirty="0"/>
              <a:t>For 1(b) intent-to-use applications, the date when the statement of use was filed (or the deadline for filing a statement of use)</a:t>
            </a:r>
          </a:p>
        </p:txBody>
      </p:sp>
    </p:spTree>
    <p:extLst>
      <p:ext uri="{BB962C8B-B14F-4D97-AF65-F5344CB8AC3E}">
        <p14:creationId xmlns:p14="http://schemas.microsoft.com/office/powerpoint/2010/main" val="285846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66D5-4100-3081-0727-BCEDA7D8009A}"/>
              </a:ext>
            </a:extLst>
          </p:cNvPr>
          <p:cNvSpPr>
            <a:spLocks noGrp="1"/>
          </p:cNvSpPr>
          <p:nvPr>
            <p:ph type="title"/>
          </p:nvPr>
        </p:nvSpPr>
        <p:spPr/>
        <p:txBody>
          <a:bodyPr/>
          <a:lstStyle/>
          <a:p>
            <a:r>
              <a:rPr lang="en-US" dirty="0"/>
              <a:t>Trademark Decisions and Proceedings Search</a:t>
            </a:r>
          </a:p>
        </p:txBody>
      </p:sp>
      <p:pic>
        <p:nvPicPr>
          <p:cNvPr id="5" name="Content Placeholder 4" descr="A screenshot of a computer&#10;&#10;Description automatically generated">
            <a:extLst>
              <a:ext uri="{FF2B5EF4-FFF2-40B4-BE49-F238E27FC236}">
                <a16:creationId xmlns:a16="http://schemas.microsoft.com/office/drawing/2014/main" id="{FBDA7BC8-5BF8-B81F-371F-B9BD41B36A30}"/>
              </a:ext>
            </a:extLst>
          </p:cNvPr>
          <p:cNvPicPr>
            <a:picLocks noGrp="1" noChangeAspect="1"/>
          </p:cNvPicPr>
          <p:nvPr>
            <p:ph idx="1"/>
          </p:nvPr>
        </p:nvPicPr>
        <p:blipFill rotWithShape="1">
          <a:blip r:embed="rId2"/>
          <a:srcRect l="195" t="3378" r="-1"/>
          <a:stretch/>
        </p:blipFill>
        <p:spPr>
          <a:xfrm>
            <a:off x="1768976" y="1831663"/>
            <a:ext cx="8654047" cy="4204325"/>
          </a:xfrm>
        </p:spPr>
      </p:pic>
      <p:sp>
        <p:nvSpPr>
          <p:cNvPr id="7" name="TextBox 6">
            <a:extLst>
              <a:ext uri="{FF2B5EF4-FFF2-40B4-BE49-F238E27FC236}">
                <a16:creationId xmlns:a16="http://schemas.microsoft.com/office/drawing/2014/main" id="{A4646D11-4FBA-1237-FBB9-DD6A6DDD9FD3}"/>
              </a:ext>
            </a:extLst>
          </p:cNvPr>
          <p:cNvSpPr txBox="1"/>
          <p:nvPr/>
        </p:nvSpPr>
        <p:spPr>
          <a:xfrm>
            <a:off x="1328121" y="6176963"/>
            <a:ext cx="9535755" cy="369332"/>
          </a:xfrm>
          <a:prstGeom prst="rect">
            <a:avLst/>
          </a:prstGeom>
          <a:noFill/>
        </p:spPr>
        <p:txBody>
          <a:bodyPr wrap="square">
            <a:spAutoFit/>
          </a:bodyPr>
          <a:lstStyle/>
          <a:p>
            <a:pPr algn="ctr"/>
            <a:r>
              <a:rPr lang="en-US" dirty="0">
                <a:hlinkClick r:id="rId3"/>
              </a:rPr>
              <a:t>https://developer.uspto.gov/tm-decisions/search/expungement</a:t>
            </a:r>
            <a:endParaRPr lang="en-US" dirty="0"/>
          </a:p>
        </p:txBody>
      </p:sp>
    </p:spTree>
    <p:extLst>
      <p:ext uri="{BB962C8B-B14F-4D97-AF65-F5344CB8AC3E}">
        <p14:creationId xmlns:p14="http://schemas.microsoft.com/office/powerpoint/2010/main" val="89873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C1F3-DFFB-AEE4-44A5-3486B10A5255}"/>
              </a:ext>
            </a:extLst>
          </p:cNvPr>
          <p:cNvSpPr>
            <a:spLocks noGrp="1"/>
          </p:cNvSpPr>
          <p:nvPr>
            <p:ph type="title"/>
          </p:nvPr>
        </p:nvSpPr>
        <p:spPr/>
        <p:txBody>
          <a:bodyPr/>
          <a:lstStyle/>
          <a:p>
            <a:pPr algn="ctr"/>
            <a:r>
              <a:rPr lang="en-US" dirty="0"/>
              <a:t>Raw Numbers – 16a Expungements</a:t>
            </a:r>
          </a:p>
        </p:txBody>
      </p:sp>
      <p:graphicFrame>
        <p:nvGraphicFramePr>
          <p:cNvPr id="4" name="Content Placeholder 3">
            <a:extLst>
              <a:ext uri="{FF2B5EF4-FFF2-40B4-BE49-F238E27FC236}">
                <a16:creationId xmlns:a16="http://schemas.microsoft.com/office/drawing/2014/main" id="{718EFC15-B8F2-F4CE-64F2-E217B1DA2533}"/>
              </a:ext>
            </a:extLst>
          </p:cNvPr>
          <p:cNvGraphicFramePr>
            <a:graphicFrameLocks noGrp="1"/>
          </p:cNvGraphicFramePr>
          <p:nvPr>
            <p:ph idx="1"/>
            <p:extLst>
              <p:ext uri="{D42A27DB-BD31-4B8C-83A1-F6EECF244321}">
                <p14:modId xmlns:p14="http://schemas.microsoft.com/office/powerpoint/2010/main" val="3626421338"/>
              </p:ext>
            </p:extLst>
          </p:nvPr>
        </p:nvGraphicFramePr>
        <p:xfrm>
          <a:off x="838200" y="1825625"/>
          <a:ext cx="10515600" cy="239268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1111068825"/>
                    </a:ext>
                  </a:extLst>
                </a:gridCol>
                <a:gridCol w="758575">
                  <a:extLst>
                    <a:ext uri="{9D8B030D-6E8A-4147-A177-3AD203B41FA5}">
                      <a16:colId xmlns:a16="http://schemas.microsoft.com/office/drawing/2014/main" val="2123523670"/>
                    </a:ext>
                  </a:extLst>
                </a:gridCol>
                <a:gridCol w="1541124">
                  <a:extLst>
                    <a:ext uri="{9D8B030D-6E8A-4147-A177-3AD203B41FA5}">
                      <a16:colId xmlns:a16="http://schemas.microsoft.com/office/drawing/2014/main" val="3404521126"/>
                    </a:ext>
                  </a:extLst>
                </a:gridCol>
                <a:gridCol w="719191">
                  <a:extLst>
                    <a:ext uri="{9D8B030D-6E8A-4147-A177-3AD203B41FA5}">
                      <a16:colId xmlns:a16="http://schemas.microsoft.com/office/drawing/2014/main" val="2299502854"/>
                    </a:ext>
                  </a:extLst>
                </a:gridCol>
                <a:gridCol w="2239766">
                  <a:extLst>
                    <a:ext uri="{9D8B030D-6E8A-4147-A177-3AD203B41FA5}">
                      <a16:colId xmlns:a16="http://schemas.microsoft.com/office/drawing/2014/main" val="3002697064"/>
                    </a:ext>
                  </a:extLst>
                </a:gridCol>
                <a:gridCol w="3504344">
                  <a:extLst>
                    <a:ext uri="{9D8B030D-6E8A-4147-A177-3AD203B41FA5}">
                      <a16:colId xmlns:a16="http://schemas.microsoft.com/office/drawing/2014/main" val="2651334685"/>
                    </a:ext>
                  </a:extLst>
                </a:gridCol>
              </a:tblGrid>
              <a:tr h="370840">
                <a:tc>
                  <a:txBody>
                    <a:bodyPr/>
                    <a:lstStyle/>
                    <a:p>
                      <a:r>
                        <a:rPr lang="en-US" dirty="0"/>
                        <a:t>Director-Initiated</a:t>
                      </a:r>
                    </a:p>
                  </a:txBody>
                  <a:tcPr/>
                </a:tc>
                <a:tc>
                  <a:txBody>
                    <a:bodyPr/>
                    <a:lstStyle/>
                    <a:p>
                      <a:r>
                        <a:rPr lang="en-US" dirty="0"/>
                        <a:t>33</a:t>
                      </a:r>
                    </a:p>
                  </a:txBody>
                  <a:tcPr/>
                </a:tc>
                <a:tc>
                  <a:txBody>
                    <a:bodyPr/>
                    <a:lstStyle/>
                    <a:p>
                      <a:endParaRPr lang="en-US" dirty="0"/>
                    </a:p>
                  </a:txBody>
                  <a:tcPr/>
                </a:tc>
                <a:tc>
                  <a:txBody>
                    <a:bodyPr/>
                    <a:lstStyle/>
                    <a:p>
                      <a:endParaRPr lang="en-US"/>
                    </a:p>
                  </a:txBody>
                  <a:tcPr/>
                </a:tc>
                <a:tc>
                  <a:txBody>
                    <a:bodyPr/>
                    <a:lstStyle/>
                    <a:p>
                      <a:r>
                        <a:rPr lang="en-US" dirty="0"/>
                        <a:t>Partial Expungement</a:t>
                      </a:r>
                    </a:p>
                  </a:txBody>
                  <a:tcPr/>
                </a:tc>
                <a:tc>
                  <a:txBody>
                    <a:bodyPr/>
                    <a:lstStyle/>
                    <a:p>
                      <a:r>
                        <a:rPr lang="en-US" dirty="0"/>
                        <a:t>1</a:t>
                      </a:r>
                    </a:p>
                  </a:txBody>
                  <a:tcPr/>
                </a:tc>
                <a:extLst>
                  <a:ext uri="{0D108BD9-81ED-4DB2-BD59-A6C34878D82A}">
                    <a16:rowId xmlns:a16="http://schemas.microsoft.com/office/drawing/2014/main" val="3503944695"/>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a:t>Full Expungement</a:t>
                      </a:r>
                    </a:p>
                  </a:txBody>
                  <a:tcPr/>
                </a:tc>
                <a:tc>
                  <a:txBody>
                    <a:bodyPr/>
                    <a:lstStyle/>
                    <a:p>
                      <a:r>
                        <a:rPr lang="en-US" dirty="0"/>
                        <a:t>7</a:t>
                      </a:r>
                    </a:p>
                  </a:txBody>
                  <a:tcPr/>
                </a:tc>
                <a:extLst>
                  <a:ext uri="{0D108BD9-81ED-4DB2-BD59-A6C34878D82A}">
                    <a16:rowId xmlns:a16="http://schemas.microsoft.com/office/drawing/2014/main" val="2070875456"/>
                  </a:ext>
                </a:extLst>
              </a:tr>
              <a:tr h="370840">
                <a:tc>
                  <a:txBody>
                    <a:bodyPr/>
                    <a:lstStyle/>
                    <a:p>
                      <a:r>
                        <a:rPr lang="en-US" dirty="0"/>
                        <a:t>Non-Director-Initiated</a:t>
                      </a:r>
                    </a:p>
                  </a:txBody>
                  <a:tcPr/>
                </a:tc>
                <a:tc>
                  <a:txBody>
                    <a:bodyPr/>
                    <a:lstStyle/>
                    <a:p>
                      <a:r>
                        <a:rPr lang="en-US" dirty="0"/>
                        <a:t>771</a:t>
                      </a:r>
                    </a:p>
                  </a:txBody>
                  <a:tcPr/>
                </a:tc>
                <a:tc>
                  <a:txBody>
                    <a:bodyPr/>
                    <a:lstStyle/>
                    <a:p>
                      <a:r>
                        <a:rPr lang="en-US" dirty="0"/>
                        <a:t>Not Instituted</a:t>
                      </a:r>
                    </a:p>
                  </a:txBody>
                  <a:tcPr/>
                </a:tc>
                <a:tc>
                  <a:txBody>
                    <a:bodyPr/>
                    <a:lstStyle/>
                    <a:p>
                      <a:r>
                        <a:rPr lang="en-US" dirty="0"/>
                        <a:t>80</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6919801"/>
                  </a:ext>
                </a:extLst>
              </a:tr>
              <a:tr h="370840">
                <a:tc>
                  <a:txBody>
                    <a:bodyPr/>
                    <a:lstStyle/>
                    <a:p>
                      <a:endParaRPr lang="en-US"/>
                    </a:p>
                  </a:txBody>
                  <a:tcPr/>
                </a:tc>
                <a:tc>
                  <a:txBody>
                    <a:bodyPr/>
                    <a:lstStyle/>
                    <a:p>
                      <a:endParaRPr lang="en-US"/>
                    </a:p>
                  </a:txBody>
                  <a:tcPr/>
                </a:tc>
                <a:tc>
                  <a:txBody>
                    <a:bodyPr/>
                    <a:lstStyle/>
                    <a:p>
                      <a:r>
                        <a:rPr lang="en-US" dirty="0"/>
                        <a:t>Instituted</a:t>
                      </a:r>
                    </a:p>
                  </a:txBody>
                  <a:tcPr/>
                </a:tc>
                <a:tc>
                  <a:txBody>
                    <a:bodyPr/>
                    <a:lstStyle/>
                    <a:p>
                      <a:r>
                        <a:rPr lang="en-US" dirty="0"/>
                        <a:t>122</a:t>
                      </a:r>
                    </a:p>
                  </a:txBody>
                  <a:tcPr/>
                </a:tc>
                <a:tc>
                  <a:txBody>
                    <a:bodyPr/>
                    <a:lstStyle/>
                    <a:p>
                      <a:r>
                        <a:rPr lang="en-US" dirty="0"/>
                        <a:t>Partial Expungement</a:t>
                      </a:r>
                    </a:p>
                  </a:txBody>
                  <a:tcPr/>
                </a:tc>
                <a:tc>
                  <a:txBody>
                    <a:bodyPr/>
                    <a:lstStyle/>
                    <a:p>
                      <a:r>
                        <a:rPr lang="en-US" dirty="0"/>
                        <a:t>32</a:t>
                      </a:r>
                    </a:p>
                  </a:txBody>
                  <a:tcPr/>
                </a:tc>
                <a:extLst>
                  <a:ext uri="{0D108BD9-81ED-4DB2-BD59-A6C34878D82A}">
                    <a16:rowId xmlns:a16="http://schemas.microsoft.com/office/drawing/2014/main" val="635303134"/>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a:t>Full Expungement</a:t>
                      </a:r>
                      <a:endParaRPr lang="en-US" dirty="0"/>
                    </a:p>
                  </a:txBody>
                  <a:tcPr/>
                </a:tc>
                <a:tc>
                  <a:txBody>
                    <a:bodyPr/>
                    <a:lstStyle/>
                    <a:p>
                      <a:r>
                        <a:rPr lang="en-US" dirty="0"/>
                        <a:t>42</a:t>
                      </a:r>
                    </a:p>
                  </a:txBody>
                  <a:tcPr/>
                </a:tc>
                <a:extLst>
                  <a:ext uri="{0D108BD9-81ED-4DB2-BD59-A6C34878D82A}">
                    <a16:rowId xmlns:a16="http://schemas.microsoft.com/office/drawing/2014/main" val="1892767514"/>
                  </a:ext>
                </a:extLst>
              </a:tr>
            </a:tbl>
          </a:graphicData>
        </a:graphic>
      </p:graphicFrame>
    </p:spTree>
    <p:extLst>
      <p:ext uri="{BB962C8B-B14F-4D97-AF65-F5344CB8AC3E}">
        <p14:creationId xmlns:p14="http://schemas.microsoft.com/office/powerpoint/2010/main" val="366546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C1F3-DFFB-AEE4-44A5-3486B10A5255}"/>
              </a:ext>
            </a:extLst>
          </p:cNvPr>
          <p:cNvSpPr>
            <a:spLocks noGrp="1"/>
          </p:cNvSpPr>
          <p:nvPr>
            <p:ph type="title"/>
          </p:nvPr>
        </p:nvSpPr>
        <p:spPr/>
        <p:txBody>
          <a:bodyPr/>
          <a:lstStyle/>
          <a:p>
            <a:pPr algn="ctr"/>
            <a:r>
              <a:rPr lang="en-US" dirty="0"/>
              <a:t>Filing Bases– 16a Expungements</a:t>
            </a:r>
          </a:p>
        </p:txBody>
      </p:sp>
      <p:graphicFrame>
        <p:nvGraphicFramePr>
          <p:cNvPr id="4" name="Content Placeholder 3">
            <a:extLst>
              <a:ext uri="{FF2B5EF4-FFF2-40B4-BE49-F238E27FC236}">
                <a16:creationId xmlns:a16="http://schemas.microsoft.com/office/drawing/2014/main" id="{718EFC15-B8F2-F4CE-64F2-E217B1DA2533}"/>
              </a:ext>
            </a:extLst>
          </p:cNvPr>
          <p:cNvGraphicFramePr>
            <a:graphicFrameLocks noGrp="1"/>
          </p:cNvGraphicFramePr>
          <p:nvPr>
            <p:ph idx="1"/>
            <p:extLst>
              <p:ext uri="{D42A27DB-BD31-4B8C-83A1-F6EECF244321}">
                <p14:modId xmlns:p14="http://schemas.microsoft.com/office/powerpoint/2010/main" val="1101012196"/>
              </p:ext>
            </p:extLst>
          </p:nvPr>
        </p:nvGraphicFramePr>
        <p:xfrm>
          <a:off x="1804398" y="1717567"/>
          <a:ext cx="8583204" cy="1873073"/>
        </p:xfrm>
        <a:graphic>
          <a:graphicData uri="http://schemas.openxmlformats.org/drawingml/2006/table">
            <a:tbl>
              <a:tblPr firstRow="1" bandRow="1">
                <a:tableStyleId>{793D81CF-94F2-401A-BA57-92F5A7B2D0C5}</a:tableStyleId>
              </a:tblPr>
              <a:tblGrid>
                <a:gridCol w="3672157">
                  <a:extLst>
                    <a:ext uri="{9D8B030D-6E8A-4147-A177-3AD203B41FA5}">
                      <a16:colId xmlns:a16="http://schemas.microsoft.com/office/drawing/2014/main" val="1111068825"/>
                    </a:ext>
                  </a:extLst>
                </a:gridCol>
                <a:gridCol w="2085654">
                  <a:extLst>
                    <a:ext uri="{9D8B030D-6E8A-4147-A177-3AD203B41FA5}">
                      <a16:colId xmlns:a16="http://schemas.microsoft.com/office/drawing/2014/main" val="3404521126"/>
                    </a:ext>
                  </a:extLst>
                </a:gridCol>
                <a:gridCol w="2825393">
                  <a:extLst>
                    <a:ext uri="{9D8B030D-6E8A-4147-A177-3AD203B41FA5}">
                      <a16:colId xmlns:a16="http://schemas.microsoft.com/office/drawing/2014/main" val="2299502854"/>
                    </a:ext>
                  </a:extLst>
                </a:gridCol>
              </a:tblGrid>
              <a:tr h="521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Director-Initiated</a:t>
                      </a:r>
                    </a:p>
                  </a:txBody>
                  <a:tcPr/>
                </a:tc>
                <a:tc>
                  <a:txBody>
                    <a:bodyPr/>
                    <a:lstStyle/>
                    <a:p>
                      <a:pPr algn="l" fontAlgn="b"/>
                      <a:r>
                        <a:rPr lang="en-US" sz="1800" b="0" u="none" strike="noStrike" dirty="0">
                          <a:solidFill>
                            <a:schemeClr val="bg1"/>
                          </a:solidFill>
                          <a:effectLst/>
                        </a:rPr>
                        <a:t>Filing Basis</a:t>
                      </a:r>
                      <a:endParaRPr lang="en-US" sz="1800" b="0" i="0" u="none" strike="noStrike" dirty="0">
                        <a:solidFill>
                          <a:schemeClr val="bg1"/>
                        </a:solidFill>
                        <a:effectLst/>
                        <a:latin typeface="+mn-lt"/>
                      </a:endParaRPr>
                    </a:p>
                  </a:txBody>
                  <a:tcPr marL="9525" marR="9525" marT="9525" marB="0"/>
                </a:tc>
                <a:tc>
                  <a:txBody>
                    <a:bodyPr/>
                    <a:lstStyle/>
                    <a:p>
                      <a:pPr algn="l" fontAlgn="b"/>
                      <a:r>
                        <a:rPr lang="en-US" sz="1800" b="0" u="none" strike="noStrike" dirty="0">
                          <a:solidFill>
                            <a:schemeClr val="bg1"/>
                          </a:solidFill>
                          <a:effectLst/>
                        </a:rPr>
                        <a:t>Number of Proceedings</a:t>
                      </a:r>
                      <a:endParaRPr lang="en-US" sz="1800" b="0" i="0" u="none" strike="noStrike" dirty="0">
                        <a:solidFill>
                          <a:schemeClr val="bg1"/>
                        </a:solidFill>
                        <a:effectLst/>
                        <a:latin typeface="+mn-lt"/>
                      </a:endParaRPr>
                    </a:p>
                  </a:txBody>
                  <a:tcPr marL="9525" marR="9525" marT="9525" marB="0"/>
                </a:tc>
                <a:extLst>
                  <a:ext uri="{0D108BD9-81ED-4DB2-BD59-A6C34878D82A}">
                    <a16:rowId xmlns:a16="http://schemas.microsoft.com/office/drawing/2014/main" val="2694132242"/>
                  </a:ext>
                </a:extLst>
              </a:tr>
              <a:tr h="393903">
                <a:tc>
                  <a:txBody>
                    <a:bodyPr/>
                    <a:lstStyle/>
                    <a:p>
                      <a:endParaRPr lang="en-US" dirty="0"/>
                    </a:p>
                  </a:txBody>
                  <a:tcPr/>
                </a:tc>
                <a:tc>
                  <a:txBody>
                    <a:bodyPr/>
                    <a:lstStyle/>
                    <a:p>
                      <a:pPr algn="l" fontAlgn="b"/>
                      <a:r>
                        <a:rPr lang="en-US" sz="1800" b="0" u="none" strike="noStrike" dirty="0">
                          <a:solidFill>
                            <a:srgbClr val="000000"/>
                          </a:solidFill>
                          <a:effectLst/>
                        </a:rPr>
                        <a:t>44(e)</a:t>
                      </a:r>
                      <a:endParaRPr lang="en-US" sz="1800" b="0" i="0" u="none" strike="noStrike" dirty="0">
                        <a:solidFill>
                          <a:srgbClr val="000000"/>
                        </a:solidFill>
                        <a:effectLst/>
                        <a:latin typeface="+mn-lt"/>
                      </a:endParaRPr>
                    </a:p>
                  </a:txBody>
                  <a:tcPr marL="9525" marR="9525" marT="9525" marB="0"/>
                </a:tc>
                <a:tc>
                  <a:txBody>
                    <a:bodyPr/>
                    <a:lstStyle/>
                    <a:p>
                      <a:pPr algn="l" fontAlgn="b"/>
                      <a:r>
                        <a:rPr lang="en-US" sz="1800" b="0" u="none" strike="noStrike" dirty="0">
                          <a:solidFill>
                            <a:srgbClr val="000000"/>
                          </a:solidFill>
                          <a:effectLst/>
                        </a:rPr>
                        <a:t>15</a:t>
                      </a:r>
                      <a:endParaRPr lang="en-US" sz="18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503944695"/>
                  </a:ext>
                </a:extLst>
              </a:tr>
              <a:tr h="478701">
                <a:tc>
                  <a:txBody>
                    <a:bodyPr/>
                    <a:lstStyle/>
                    <a:p>
                      <a:endParaRPr lang="en-US" dirty="0"/>
                    </a:p>
                  </a:txBody>
                  <a:tcPr/>
                </a:tc>
                <a:tc>
                  <a:txBody>
                    <a:bodyPr/>
                    <a:lstStyle/>
                    <a:p>
                      <a:pPr algn="l" fontAlgn="b"/>
                      <a:r>
                        <a:rPr lang="en-US" sz="1800" b="0" u="none" strike="noStrike" dirty="0">
                          <a:solidFill>
                            <a:srgbClr val="000000"/>
                          </a:solidFill>
                          <a:effectLst/>
                        </a:rPr>
                        <a:t>1(a)</a:t>
                      </a:r>
                      <a:endParaRPr lang="en-US" sz="1800" b="0" i="0" u="none" strike="noStrike" dirty="0">
                        <a:solidFill>
                          <a:srgbClr val="000000"/>
                        </a:solidFill>
                        <a:effectLst/>
                        <a:latin typeface="+mn-lt"/>
                      </a:endParaRPr>
                    </a:p>
                  </a:txBody>
                  <a:tcPr marL="9525" marR="9525" marT="9525" marB="0"/>
                </a:tc>
                <a:tc>
                  <a:txBody>
                    <a:bodyPr/>
                    <a:lstStyle/>
                    <a:p>
                      <a:pPr algn="l" fontAlgn="b"/>
                      <a:r>
                        <a:rPr lang="en-US" sz="1800" b="0" u="none" strike="noStrike" dirty="0">
                          <a:solidFill>
                            <a:srgbClr val="000000"/>
                          </a:solidFill>
                          <a:effectLst/>
                        </a:rPr>
                        <a:t>14</a:t>
                      </a:r>
                      <a:endParaRPr lang="en-US" sz="18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070875456"/>
                  </a:ext>
                </a:extLst>
              </a:tr>
              <a:tr h="478701">
                <a:tc>
                  <a:txBody>
                    <a:bodyPr/>
                    <a:lstStyle/>
                    <a:p>
                      <a:endParaRPr lang="en-US" dirty="0"/>
                    </a:p>
                  </a:txBody>
                  <a:tcPr/>
                </a:tc>
                <a:tc>
                  <a:txBody>
                    <a:bodyPr/>
                    <a:lstStyle/>
                    <a:p>
                      <a:pPr algn="l" fontAlgn="b"/>
                      <a:r>
                        <a:rPr lang="en-US" sz="1800" b="0" u="none" strike="noStrike" dirty="0">
                          <a:solidFill>
                            <a:srgbClr val="000000"/>
                          </a:solidFill>
                          <a:effectLst/>
                        </a:rPr>
                        <a:t>66(a)</a:t>
                      </a:r>
                      <a:endParaRPr lang="en-US" sz="1800" b="0" i="0" u="none" strike="noStrike" dirty="0">
                        <a:solidFill>
                          <a:srgbClr val="000000"/>
                        </a:solidFill>
                        <a:effectLst/>
                        <a:latin typeface="+mn-lt"/>
                      </a:endParaRPr>
                    </a:p>
                  </a:txBody>
                  <a:tcPr marL="9525" marR="9525" marT="9525" marB="0"/>
                </a:tc>
                <a:tc>
                  <a:txBody>
                    <a:bodyPr/>
                    <a:lstStyle/>
                    <a:p>
                      <a:pPr algn="l" fontAlgn="b"/>
                      <a:r>
                        <a:rPr lang="en-US" sz="1800" b="0" u="none" strike="noStrike" dirty="0">
                          <a:solidFill>
                            <a:srgbClr val="000000"/>
                          </a:solidFill>
                          <a:effectLst/>
                        </a:rPr>
                        <a:t>4</a:t>
                      </a:r>
                      <a:endParaRPr lang="en-US" sz="18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462713726"/>
                  </a:ext>
                </a:extLst>
              </a:tr>
            </a:tbl>
          </a:graphicData>
        </a:graphic>
      </p:graphicFrame>
      <p:graphicFrame>
        <p:nvGraphicFramePr>
          <p:cNvPr id="3" name="Table 2">
            <a:extLst>
              <a:ext uri="{FF2B5EF4-FFF2-40B4-BE49-F238E27FC236}">
                <a16:creationId xmlns:a16="http://schemas.microsoft.com/office/drawing/2014/main" id="{175AB656-B9BC-F96E-E064-09FA0281141F}"/>
              </a:ext>
            </a:extLst>
          </p:cNvPr>
          <p:cNvGraphicFramePr>
            <a:graphicFrameLocks noGrp="1"/>
          </p:cNvGraphicFramePr>
          <p:nvPr>
            <p:extLst>
              <p:ext uri="{D42A27DB-BD31-4B8C-83A1-F6EECF244321}">
                <p14:modId xmlns:p14="http://schemas.microsoft.com/office/powerpoint/2010/main" val="3713031369"/>
              </p:ext>
            </p:extLst>
          </p:nvPr>
        </p:nvGraphicFramePr>
        <p:xfrm>
          <a:off x="1804399" y="3878316"/>
          <a:ext cx="8583203" cy="2614559"/>
        </p:xfrm>
        <a:graphic>
          <a:graphicData uri="http://schemas.openxmlformats.org/drawingml/2006/table">
            <a:tbl>
              <a:tblPr firstRow="1" bandRow="1">
                <a:tableStyleId>{793D81CF-94F2-401A-BA57-92F5A7B2D0C5}</a:tableStyleId>
              </a:tblPr>
              <a:tblGrid>
                <a:gridCol w="3579689">
                  <a:extLst>
                    <a:ext uri="{9D8B030D-6E8A-4147-A177-3AD203B41FA5}">
                      <a16:colId xmlns:a16="http://schemas.microsoft.com/office/drawing/2014/main" val="738073375"/>
                    </a:ext>
                  </a:extLst>
                </a:gridCol>
                <a:gridCol w="2106202">
                  <a:extLst>
                    <a:ext uri="{9D8B030D-6E8A-4147-A177-3AD203B41FA5}">
                      <a16:colId xmlns:a16="http://schemas.microsoft.com/office/drawing/2014/main" val="2783159253"/>
                    </a:ext>
                  </a:extLst>
                </a:gridCol>
                <a:gridCol w="2897312">
                  <a:extLst>
                    <a:ext uri="{9D8B030D-6E8A-4147-A177-3AD203B41FA5}">
                      <a16:colId xmlns:a16="http://schemas.microsoft.com/office/drawing/2014/main" val="2903341257"/>
                    </a:ext>
                  </a:extLst>
                </a:gridCol>
              </a:tblGrid>
              <a:tr h="595901">
                <a:tc>
                  <a:txBody>
                    <a:bodyPr/>
                    <a:lstStyle/>
                    <a:p>
                      <a:r>
                        <a:rPr lang="en-US" dirty="0"/>
                        <a:t>Non-Director-Initiated</a:t>
                      </a:r>
                    </a:p>
                  </a:txBody>
                  <a:tcPr/>
                </a:tc>
                <a:tc>
                  <a:txBody>
                    <a:bodyPr/>
                    <a:lstStyle/>
                    <a:p>
                      <a:pPr algn="l" fontAlgn="b"/>
                      <a:r>
                        <a:rPr lang="en-US" sz="1800" b="0" u="none" strike="noStrike" dirty="0">
                          <a:solidFill>
                            <a:schemeClr val="bg1"/>
                          </a:solidFill>
                          <a:effectLst/>
                        </a:rPr>
                        <a:t>Filing Basis</a:t>
                      </a:r>
                      <a:endParaRPr lang="en-US" sz="1800" b="0" i="0" u="none" strike="noStrike" dirty="0">
                        <a:solidFill>
                          <a:schemeClr val="bg1"/>
                        </a:solidFill>
                        <a:effectLst/>
                        <a:latin typeface="+mn-lt"/>
                      </a:endParaRPr>
                    </a:p>
                  </a:txBody>
                  <a:tcPr marL="9525" marR="9525" marT="9525" marB="0"/>
                </a:tc>
                <a:tc>
                  <a:txBody>
                    <a:bodyPr/>
                    <a:lstStyle/>
                    <a:p>
                      <a:pPr algn="l" fontAlgn="b"/>
                      <a:r>
                        <a:rPr lang="en-US" sz="1800" b="0" u="none" strike="noStrike" dirty="0">
                          <a:solidFill>
                            <a:schemeClr val="bg1"/>
                          </a:solidFill>
                          <a:effectLst/>
                        </a:rPr>
                        <a:t>Number of Proceedings</a:t>
                      </a:r>
                      <a:endParaRPr lang="en-US" sz="1800" b="0" i="0" u="none" strike="noStrike" dirty="0">
                        <a:solidFill>
                          <a:schemeClr val="bg1"/>
                        </a:solidFill>
                        <a:effectLst/>
                        <a:latin typeface="+mn-lt"/>
                      </a:endParaRPr>
                    </a:p>
                  </a:txBody>
                  <a:tcPr marL="9525" marR="9525" marT="9525" marB="0"/>
                </a:tc>
                <a:extLst>
                  <a:ext uri="{0D108BD9-81ED-4DB2-BD59-A6C34878D82A}">
                    <a16:rowId xmlns:a16="http://schemas.microsoft.com/office/drawing/2014/main" val="3473896827"/>
                  </a:ext>
                </a:extLst>
              </a:tr>
              <a:tr h="482886">
                <a:tc>
                  <a:txBody>
                    <a:bodyPr/>
                    <a:lstStyle/>
                    <a:p>
                      <a:endParaRPr lang="en-US" dirty="0"/>
                    </a:p>
                  </a:txBody>
                  <a:tcPr/>
                </a:tc>
                <a:tc>
                  <a:txBody>
                    <a:bodyPr/>
                    <a:lstStyle/>
                    <a:p>
                      <a:pPr algn="l" fontAlgn="b"/>
                      <a:r>
                        <a:rPr lang="en-US" sz="1800" b="0" u="none" strike="noStrike" dirty="0">
                          <a:solidFill>
                            <a:srgbClr val="000000"/>
                          </a:solidFill>
                          <a:effectLst/>
                        </a:rPr>
                        <a:t>1(a)</a:t>
                      </a:r>
                      <a:endParaRPr lang="en-US" sz="1800" b="0" i="0" u="none" strike="noStrike" dirty="0">
                        <a:solidFill>
                          <a:srgbClr val="000000"/>
                        </a:solidFill>
                        <a:effectLst/>
                        <a:latin typeface="+mn-lt"/>
                      </a:endParaRPr>
                    </a:p>
                  </a:txBody>
                  <a:tcPr marL="9525" marR="9525" marT="9525" marB="0"/>
                </a:tc>
                <a:tc>
                  <a:txBody>
                    <a:bodyPr/>
                    <a:lstStyle/>
                    <a:p>
                      <a:pPr algn="l" fontAlgn="b"/>
                      <a:r>
                        <a:rPr lang="en-US" sz="1800" b="0" u="none" strike="noStrike" dirty="0">
                          <a:solidFill>
                            <a:srgbClr val="000000"/>
                          </a:solidFill>
                          <a:effectLst/>
                        </a:rPr>
                        <a:t>381</a:t>
                      </a:r>
                      <a:endParaRPr lang="en-US" sz="18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656053363"/>
                  </a:ext>
                </a:extLst>
              </a:tr>
              <a:tr h="511924">
                <a:tc>
                  <a:txBody>
                    <a:bodyPr/>
                    <a:lstStyle/>
                    <a:p>
                      <a:endParaRPr lang="en-US"/>
                    </a:p>
                  </a:txBody>
                  <a:tcPr/>
                </a:tc>
                <a:tc>
                  <a:txBody>
                    <a:bodyPr/>
                    <a:lstStyle/>
                    <a:p>
                      <a:pPr algn="l" fontAlgn="b"/>
                      <a:r>
                        <a:rPr lang="en-US" sz="1800" b="0" u="none" strike="noStrike">
                          <a:solidFill>
                            <a:srgbClr val="000000"/>
                          </a:solidFill>
                          <a:effectLst/>
                        </a:rPr>
                        <a:t>66(a)</a:t>
                      </a:r>
                      <a:endParaRPr lang="en-US" sz="1800" b="0" i="0" u="none" strike="noStrike">
                        <a:solidFill>
                          <a:srgbClr val="000000"/>
                        </a:solidFill>
                        <a:effectLst/>
                        <a:latin typeface="+mn-lt"/>
                      </a:endParaRPr>
                    </a:p>
                  </a:txBody>
                  <a:tcPr marL="9525" marR="9525" marT="9525" marB="0"/>
                </a:tc>
                <a:tc>
                  <a:txBody>
                    <a:bodyPr/>
                    <a:lstStyle/>
                    <a:p>
                      <a:pPr algn="l" fontAlgn="b"/>
                      <a:r>
                        <a:rPr lang="en-US" sz="1800" b="0" u="none" strike="noStrike" dirty="0">
                          <a:solidFill>
                            <a:srgbClr val="000000"/>
                          </a:solidFill>
                          <a:effectLst/>
                        </a:rPr>
                        <a:t>233</a:t>
                      </a:r>
                      <a:endParaRPr lang="en-US" sz="18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669320649"/>
                  </a:ext>
                </a:extLst>
              </a:tr>
              <a:tr h="511924">
                <a:tc>
                  <a:txBody>
                    <a:bodyPr/>
                    <a:lstStyle/>
                    <a:p>
                      <a:endParaRPr lang="en-US"/>
                    </a:p>
                  </a:txBody>
                  <a:tcPr/>
                </a:tc>
                <a:tc>
                  <a:txBody>
                    <a:bodyPr/>
                    <a:lstStyle/>
                    <a:p>
                      <a:pPr algn="l" fontAlgn="b"/>
                      <a:r>
                        <a:rPr lang="en-US" sz="1800" b="0" u="none" strike="noStrike">
                          <a:solidFill>
                            <a:srgbClr val="000000"/>
                          </a:solidFill>
                          <a:effectLst/>
                        </a:rPr>
                        <a:t>44(e)</a:t>
                      </a:r>
                      <a:endParaRPr lang="en-US" sz="1800" b="0" i="0" u="none" strike="noStrike">
                        <a:solidFill>
                          <a:srgbClr val="000000"/>
                        </a:solidFill>
                        <a:effectLst/>
                        <a:latin typeface="+mn-lt"/>
                      </a:endParaRPr>
                    </a:p>
                  </a:txBody>
                  <a:tcPr marL="9525" marR="9525" marT="9525" marB="0"/>
                </a:tc>
                <a:tc>
                  <a:txBody>
                    <a:bodyPr/>
                    <a:lstStyle/>
                    <a:p>
                      <a:pPr algn="l" fontAlgn="b"/>
                      <a:r>
                        <a:rPr lang="en-US" sz="1800" b="0" u="none" strike="noStrike">
                          <a:solidFill>
                            <a:srgbClr val="000000"/>
                          </a:solidFill>
                          <a:effectLst/>
                        </a:rPr>
                        <a:t>149</a:t>
                      </a:r>
                      <a:endParaRPr lang="en-US" sz="1800" b="0" i="0" u="none" strike="noStrike">
                        <a:solidFill>
                          <a:srgbClr val="000000"/>
                        </a:solidFill>
                        <a:effectLst/>
                        <a:latin typeface="+mn-lt"/>
                      </a:endParaRPr>
                    </a:p>
                  </a:txBody>
                  <a:tcPr marL="9525" marR="9525" marT="9525" marB="0"/>
                </a:tc>
                <a:extLst>
                  <a:ext uri="{0D108BD9-81ED-4DB2-BD59-A6C34878D82A}">
                    <a16:rowId xmlns:a16="http://schemas.microsoft.com/office/drawing/2014/main" val="444076680"/>
                  </a:ext>
                </a:extLst>
              </a:tr>
              <a:tr h="511924">
                <a:tc>
                  <a:txBody>
                    <a:bodyPr/>
                    <a:lstStyle/>
                    <a:p>
                      <a:endParaRPr lang="en-US"/>
                    </a:p>
                  </a:txBody>
                  <a:tcPr/>
                </a:tc>
                <a:tc>
                  <a:txBody>
                    <a:bodyPr/>
                    <a:lstStyle/>
                    <a:p>
                      <a:pPr algn="l" fontAlgn="b"/>
                      <a:r>
                        <a:rPr lang="en-US" sz="1800" b="0" u="none" strike="noStrike" dirty="0">
                          <a:solidFill>
                            <a:srgbClr val="000000"/>
                          </a:solidFill>
                          <a:effectLst/>
                        </a:rPr>
                        <a:t>1(a), 44(e)</a:t>
                      </a:r>
                      <a:endParaRPr lang="en-US" sz="1800" b="0" i="0" u="none" strike="noStrike" dirty="0">
                        <a:solidFill>
                          <a:srgbClr val="000000"/>
                        </a:solidFill>
                        <a:effectLst/>
                        <a:latin typeface="+mn-lt"/>
                      </a:endParaRPr>
                    </a:p>
                  </a:txBody>
                  <a:tcPr marL="9525" marR="9525" marT="9525" marB="0"/>
                </a:tc>
                <a:tc>
                  <a:txBody>
                    <a:bodyPr/>
                    <a:lstStyle/>
                    <a:p>
                      <a:pPr algn="l" fontAlgn="b"/>
                      <a:r>
                        <a:rPr lang="en-US" sz="1800" b="0" u="none" strike="noStrike" dirty="0">
                          <a:solidFill>
                            <a:srgbClr val="000000"/>
                          </a:solidFill>
                          <a:effectLst/>
                        </a:rPr>
                        <a:t>7</a:t>
                      </a:r>
                      <a:endParaRPr lang="en-US" sz="18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180157095"/>
                  </a:ext>
                </a:extLst>
              </a:tr>
            </a:tbl>
          </a:graphicData>
        </a:graphic>
      </p:graphicFrame>
    </p:spTree>
    <p:extLst>
      <p:ext uri="{BB962C8B-B14F-4D97-AF65-F5344CB8AC3E}">
        <p14:creationId xmlns:p14="http://schemas.microsoft.com/office/powerpoint/2010/main" val="176720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C1F3-DFFB-AEE4-44A5-3486B10A5255}"/>
              </a:ext>
            </a:extLst>
          </p:cNvPr>
          <p:cNvSpPr>
            <a:spLocks noGrp="1"/>
          </p:cNvSpPr>
          <p:nvPr>
            <p:ph type="title"/>
          </p:nvPr>
        </p:nvSpPr>
        <p:spPr/>
        <p:txBody>
          <a:bodyPr/>
          <a:lstStyle/>
          <a:p>
            <a:pPr algn="ctr"/>
            <a:r>
              <a:rPr lang="en-US" dirty="0"/>
              <a:t>Raw Numbers – 16b Reexaminations</a:t>
            </a:r>
          </a:p>
        </p:txBody>
      </p:sp>
      <p:graphicFrame>
        <p:nvGraphicFramePr>
          <p:cNvPr id="4" name="Content Placeholder 3">
            <a:extLst>
              <a:ext uri="{FF2B5EF4-FFF2-40B4-BE49-F238E27FC236}">
                <a16:creationId xmlns:a16="http://schemas.microsoft.com/office/drawing/2014/main" id="{718EFC15-B8F2-F4CE-64F2-E217B1DA2533}"/>
              </a:ext>
            </a:extLst>
          </p:cNvPr>
          <p:cNvGraphicFramePr>
            <a:graphicFrameLocks noGrp="1"/>
          </p:cNvGraphicFramePr>
          <p:nvPr>
            <p:ph idx="1"/>
            <p:extLst>
              <p:ext uri="{D42A27DB-BD31-4B8C-83A1-F6EECF244321}">
                <p14:modId xmlns:p14="http://schemas.microsoft.com/office/powerpoint/2010/main" val="3672819244"/>
              </p:ext>
            </p:extLst>
          </p:nvPr>
        </p:nvGraphicFramePr>
        <p:xfrm>
          <a:off x="838200" y="1825625"/>
          <a:ext cx="10515600" cy="239268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1111068825"/>
                    </a:ext>
                  </a:extLst>
                </a:gridCol>
                <a:gridCol w="758575">
                  <a:extLst>
                    <a:ext uri="{9D8B030D-6E8A-4147-A177-3AD203B41FA5}">
                      <a16:colId xmlns:a16="http://schemas.microsoft.com/office/drawing/2014/main" val="2123523670"/>
                    </a:ext>
                  </a:extLst>
                </a:gridCol>
                <a:gridCol w="1541124">
                  <a:extLst>
                    <a:ext uri="{9D8B030D-6E8A-4147-A177-3AD203B41FA5}">
                      <a16:colId xmlns:a16="http://schemas.microsoft.com/office/drawing/2014/main" val="3404521126"/>
                    </a:ext>
                  </a:extLst>
                </a:gridCol>
                <a:gridCol w="719191">
                  <a:extLst>
                    <a:ext uri="{9D8B030D-6E8A-4147-A177-3AD203B41FA5}">
                      <a16:colId xmlns:a16="http://schemas.microsoft.com/office/drawing/2014/main" val="2299502854"/>
                    </a:ext>
                  </a:extLst>
                </a:gridCol>
                <a:gridCol w="2239766">
                  <a:extLst>
                    <a:ext uri="{9D8B030D-6E8A-4147-A177-3AD203B41FA5}">
                      <a16:colId xmlns:a16="http://schemas.microsoft.com/office/drawing/2014/main" val="3002697064"/>
                    </a:ext>
                  </a:extLst>
                </a:gridCol>
                <a:gridCol w="3504344">
                  <a:extLst>
                    <a:ext uri="{9D8B030D-6E8A-4147-A177-3AD203B41FA5}">
                      <a16:colId xmlns:a16="http://schemas.microsoft.com/office/drawing/2014/main" val="2651334685"/>
                    </a:ext>
                  </a:extLst>
                </a:gridCol>
              </a:tblGrid>
              <a:tr h="370840">
                <a:tc>
                  <a:txBody>
                    <a:bodyPr/>
                    <a:lstStyle/>
                    <a:p>
                      <a:r>
                        <a:rPr lang="en-US" dirty="0"/>
                        <a:t>Director-Initiated</a:t>
                      </a:r>
                    </a:p>
                  </a:txBody>
                  <a:tcPr/>
                </a:tc>
                <a:tc>
                  <a:txBody>
                    <a:bodyPr/>
                    <a:lstStyle/>
                    <a:p>
                      <a:r>
                        <a:rPr lang="en-US" dirty="0"/>
                        <a:t>1134</a:t>
                      </a:r>
                    </a:p>
                  </a:txBody>
                  <a:tcPr/>
                </a:tc>
                <a:tc>
                  <a:txBody>
                    <a:bodyPr/>
                    <a:lstStyle/>
                    <a:p>
                      <a:endParaRPr lang="en-US" dirty="0"/>
                    </a:p>
                  </a:txBody>
                  <a:tcPr/>
                </a:tc>
                <a:tc>
                  <a:txBody>
                    <a:bodyPr/>
                    <a:lstStyle/>
                    <a:p>
                      <a:endParaRPr lang="en-US" dirty="0"/>
                    </a:p>
                  </a:txBody>
                  <a:tcPr/>
                </a:tc>
                <a:tc>
                  <a:txBody>
                    <a:bodyPr/>
                    <a:lstStyle/>
                    <a:p>
                      <a:r>
                        <a:rPr lang="en-US" dirty="0"/>
                        <a:t>Partial Cancellation</a:t>
                      </a:r>
                    </a:p>
                  </a:txBody>
                  <a:tcPr/>
                </a:tc>
                <a:tc>
                  <a:txBody>
                    <a:bodyPr/>
                    <a:lstStyle/>
                    <a:p>
                      <a:r>
                        <a:rPr lang="en-US" dirty="0"/>
                        <a:t>4</a:t>
                      </a:r>
                    </a:p>
                  </a:txBody>
                  <a:tcPr/>
                </a:tc>
                <a:extLst>
                  <a:ext uri="{0D108BD9-81ED-4DB2-BD59-A6C34878D82A}">
                    <a16:rowId xmlns:a16="http://schemas.microsoft.com/office/drawing/2014/main" val="3503944695"/>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Full Cancellation</a:t>
                      </a:r>
                    </a:p>
                  </a:txBody>
                  <a:tcPr/>
                </a:tc>
                <a:tc>
                  <a:txBody>
                    <a:bodyPr/>
                    <a:lstStyle/>
                    <a:p>
                      <a:r>
                        <a:rPr lang="en-US" dirty="0"/>
                        <a:t>304</a:t>
                      </a:r>
                    </a:p>
                  </a:txBody>
                  <a:tcPr/>
                </a:tc>
                <a:extLst>
                  <a:ext uri="{0D108BD9-81ED-4DB2-BD59-A6C34878D82A}">
                    <a16:rowId xmlns:a16="http://schemas.microsoft.com/office/drawing/2014/main" val="2070875456"/>
                  </a:ext>
                </a:extLst>
              </a:tr>
              <a:tr h="370840">
                <a:tc>
                  <a:txBody>
                    <a:bodyPr/>
                    <a:lstStyle/>
                    <a:p>
                      <a:r>
                        <a:rPr lang="en-US" dirty="0"/>
                        <a:t>Non-Director-Initiated</a:t>
                      </a:r>
                    </a:p>
                  </a:txBody>
                  <a:tcPr/>
                </a:tc>
                <a:tc>
                  <a:txBody>
                    <a:bodyPr/>
                    <a:lstStyle/>
                    <a:p>
                      <a:r>
                        <a:rPr lang="en-US" dirty="0"/>
                        <a:t>954</a:t>
                      </a:r>
                    </a:p>
                  </a:txBody>
                  <a:tcPr/>
                </a:tc>
                <a:tc>
                  <a:txBody>
                    <a:bodyPr/>
                    <a:lstStyle/>
                    <a:p>
                      <a:r>
                        <a:rPr lang="en-US" dirty="0"/>
                        <a:t>Not Instituted</a:t>
                      </a:r>
                    </a:p>
                  </a:txBody>
                  <a:tcPr/>
                </a:tc>
                <a:tc>
                  <a:txBody>
                    <a:bodyPr/>
                    <a:lstStyle/>
                    <a:p>
                      <a:r>
                        <a:rPr lang="en-US" dirty="0"/>
                        <a:t>92</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6919801"/>
                  </a:ext>
                </a:extLst>
              </a:tr>
              <a:tr h="370840">
                <a:tc>
                  <a:txBody>
                    <a:bodyPr/>
                    <a:lstStyle/>
                    <a:p>
                      <a:endParaRPr lang="en-US" dirty="0"/>
                    </a:p>
                  </a:txBody>
                  <a:tcPr/>
                </a:tc>
                <a:tc>
                  <a:txBody>
                    <a:bodyPr/>
                    <a:lstStyle/>
                    <a:p>
                      <a:endParaRPr lang="en-US"/>
                    </a:p>
                  </a:txBody>
                  <a:tcPr/>
                </a:tc>
                <a:tc>
                  <a:txBody>
                    <a:bodyPr/>
                    <a:lstStyle/>
                    <a:p>
                      <a:r>
                        <a:rPr lang="en-US" dirty="0"/>
                        <a:t>Instituted</a:t>
                      </a:r>
                    </a:p>
                  </a:txBody>
                  <a:tcPr/>
                </a:tc>
                <a:tc>
                  <a:txBody>
                    <a:bodyPr/>
                    <a:lstStyle/>
                    <a:p>
                      <a:r>
                        <a:rPr lang="en-US" dirty="0"/>
                        <a:t>140</a:t>
                      </a:r>
                    </a:p>
                  </a:txBody>
                  <a:tcPr/>
                </a:tc>
                <a:tc>
                  <a:txBody>
                    <a:bodyPr/>
                    <a:lstStyle/>
                    <a:p>
                      <a:r>
                        <a:rPr lang="en-US" dirty="0"/>
                        <a:t>Partial Cancellation</a:t>
                      </a:r>
                    </a:p>
                  </a:txBody>
                  <a:tcPr/>
                </a:tc>
                <a:tc>
                  <a:txBody>
                    <a:bodyPr/>
                    <a:lstStyle/>
                    <a:p>
                      <a:r>
                        <a:rPr lang="en-US" dirty="0"/>
                        <a:t>19</a:t>
                      </a:r>
                    </a:p>
                  </a:txBody>
                  <a:tcPr/>
                </a:tc>
                <a:extLst>
                  <a:ext uri="{0D108BD9-81ED-4DB2-BD59-A6C34878D82A}">
                    <a16:rowId xmlns:a16="http://schemas.microsoft.com/office/drawing/2014/main" val="635303134"/>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Full Cancellation</a:t>
                      </a:r>
                    </a:p>
                  </a:txBody>
                  <a:tcPr/>
                </a:tc>
                <a:tc>
                  <a:txBody>
                    <a:bodyPr/>
                    <a:lstStyle/>
                    <a:p>
                      <a:r>
                        <a:rPr lang="en-US" dirty="0"/>
                        <a:t>57</a:t>
                      </a:r>
                    </a:p>
                  </a:txBody>
                  <a:tcPr/>
                </a:tc>
                <a:extLst>
                  <a:ext uri="{0D108BD9-81ED-4DB2-BD59-A6C34878D82A}">
                    <a16:rowId xmlns:a16="http://schemas.microsoft.com/office/drawing/2014/main" val="1892767514"/>
                  </a:ext>
                </a:extLst>
              </a:tr>
            </a:tbl>
          </a:graphicData>
        </a:graphic>
      </p:graphicFrame>
    </p:spTree>
    <p:extLst>
      <p:ext uri="{BB962C8B-B14F-4D97-AF65-F5344CB8AC3E}">
        <p14:creationId xmlns:p14="http://schemas.microsoft.com/office/powerpoint/2010/main" val="314667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F638-FD62-7535-4E5C-D28AB2D25822}"/>
              </a:ext>
            </a:extLst>
          </p:cNvPr>
          <p:cNvSpPr>
            <a:spLocks noGrp="1"/>
          </p:cNvSpPr>
          <p:nvPr>
            <p:ph type="title"/>
          </p:nvPr>
        </p:nvSpPr>
        <p:spPr/>
        <p:txBody>
          <a:bodyPr/>
          <a:lstStyle/>
          <a:p>
            <a:r>
              <a:rPr lang="en-US" dirty="0"/>
              <a:t>USPTO Cleaning Up After Petitioners</a:t>
            </a:r>
          </a:p>
        </p:txBody>
      </p:sp>
      <p:pic>
        <p:nvPicPr>
          <p:cNvPr id="8" name="Content Placeholder 7" descr="A screenshot of a computer&#10;&#10;Description automatically generated">
            <a:extLst>
              <a:ext uri="{FF2B5EF4-FFF2-40B4-BE49-F238E27FC236}">
                <a16:creationId xmlns:a16="http://schemas.microsoft.com/office/drawing/2014/main" id="{E5BC447C-0CB4-9456-EDD3-5A9FF6FD2AE9}"/>
              </a:ext>
            </a:extLst>
          </p:cNvPr>
          <p:cNvPicPr>
            <a:picLocks noGrp="1" noChangeAspect="1"/>
          </p:cNvPicPr>
          <p:nvPr>
            <p:ph idx="1"/>
          </p:nvPr>
        </p:nvPicPr>
        <p:blipFill rotWithShape="1">
          <a:blip r:embed="rId2"/>
          <a:srcRect l="769" t="58196" r="859" b="-382"/>
          <a:stretch/>
        </p:blipFill>
        <p:spPr>
          <a:xfrm>
            <a:off x="451087" y="2198669"/>
            <a:ext cx="11289826" cy="3382391"/>
          </a:xfrm>
        </p:spPr>
      </p:pic>
      <p:sp>
        <p:nvSpPr>
          <p:cNvPr id="4" name="TextBox 3">
            <a:extLst>
              <a:ext uri="{FF2B5EF4-FFF2-40B4-BE49-F238E27FC236}">
                <a16:creationId xmlns:a16="http://schemas.microsoft.com/office/drawing/2014/main" id="{4C9AF4A7-E93E-170A-7BB4-49D7286F00EA}"/>
              </a:ext>
            </a:extLst>
          </p:cNvPr>
          <p:cNvSpPr txBox="1"/>
          <p:nvPr/>
        </p:nvSpPr>
        <p:spPr>
          <a:xfrm>
            <a:off x="5034765" y="5966022"/>
            <a:ext cx="2122470" cy="369332"/>
          </a:xfrm>
          <a:prstGeom prst="rect">
            <a:avLst/>
          </a:prstGeom>
          <a:noFill/>
        </p:spPr>
        <p:txBody>
          <a:bodyPr wrap="square">
            <a:spAutoFit/>
          </a:bodyPr>
          <a:lstStyle/>
          <a:p>
            <a:r>
              <a:rPr lang="en-US" dirty="0"/>
              <a:t>(Reg. No 97473128)</a:t>
            </a:r>
          </a:p>
        </p:txBody>
      </p:sp>
    </p:spTree>
    <p:extLst>
      <p:ext uri="{BB962C8B-B14F-4D97-AF65-F5344CB8AC3E}">
        <p14:creationId xmlns:p14="http://schemas.microsoft.com/office/powerpoint/2010/main" val="393513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F751-D4B2-9EFC-01C7-ABAE839B3C88}"/>
              </a:ext>
            </a:extLst>
          </p:cNvPr>
          <p:cNvSpPr>
            <a:spLocks noGrp="1"/>
          </p:cNvSpPr>
          <p:nvPr>
            <p:ph type="title"/>
          </p:nvPr>
        </p:nvSpPr>
        <p:spPr/>
        <p:txBody>
          <a:bodyPr/>
          <a:lstStyle/>
          <a:p>
            <a:r>
              <a:rPr lang="en-US" dirty="0"/>
              <a:t>Emptying the Ocean with a Teaspoon</a:t>
            </a:r>
          </a:p>
        </p:txBody>
      </p:sp>
      <p:pic>
        <p:nvPicPr>
          <p:cNvPr id="5" name="Content Placeholder 4" descr="A blue graph with white text&#10;&#10;Description automatically generated">
            <a:extLst>
              <a:ext uri="{FF2B5EF4-FFF2-40B4-BE49-F238E27FC236}">
                <a16:creationId xmlns:a16="http://schemas.microsoft.com/office/drawing/2014/main" id="{F1F771AE-949B-3916-F737-515E6F5CA910}"/>
              </a:ext>
            </a:extLst>
          </p:cNvPr>
          <p:cNvPicPr>
            <a:picLocks noGrp="1" noChangeAspect="1"/>
          </p:cNvPicPr>
          <p:nvPr>
            <p:ph idx="1"/>
          </p:nvPr>
        </p:nvPicPr>
        <p:blipFill>
          <a:blip r:embed="rId2"/>
          <a:stretch>
            <a:fillRect/>
          </a:stretch>
        </p:blipFill>
        <p:spPr>
          <a:xfrm>
            <a:off x="838200" y="1840934"/>
            <a:ext cx="10515600" cy="4320720"/>
          </a:xfrm>
        </p:spPr>
      </p:pic>
      <p:sp>
        <p:nvSpPr>
          <p:cNvPr id="7" name="TextBox 6">
            <a:extLst>
              <a:ext uri="{FF2B5EF4-FFF2-40B4-BE49-F238E27FC236}">
                <a16:creationId xmlns:a16="http://schemas.microsoft.com/office/drawing/2014/main" id="{0D6BE098-A6CC-2985-A032-6D9A449CAE6B}"/>
              </a:ext>
            </a:extLst>
          </p:cNvPr>
          <p:cNvSpPr txBox="1"/>
          <p:nvPr/>
        </p:nvSpPr>
        <p:spPr>
          <a:xfrm>
            <a:off x="3047144" y="6308209"/>
            <a:ext cx="6097712" cy="369332"/>
          </a:xfrm>
          <a:prstGeom prst="rect">
            <a:avLst/>
          </a:prstGeom>
          <a:noFill/>
        </p:spPr>
        <p:txBody>
          <a:bodyPr wrap="square">
            <a:spAutoFit/>
          </a:bodyPr>
          <a:lstStyle/>
          <a:p>
            <a:pPr algn="ctr"/>
            <a:r>
              <a:rPr lang="en-US" dirty="0">
                <a:hlinkClick r:id="rId3"/>
              </a:rPr>
              <a:t>https://www.uspto.gov/dashboard/trademarks/</a:t>
            </a:r>
            <a:endParaRPr lang="en-US" dirty="0"/>
          </a:p>
        </p:txBody>
      </p:sp>
    </p:spTree>
    <p:extLst>
      <p:ext uri="{BB962C8B-B14F-4D97-AF65-F5344CB8AC3E}">
        <p14:creationId xmlns:p14="http://schemas.microsoft.com/office/powerpoint/2010/main" val="408982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F9F6-ECDF-C126-C3D3-F300B0C41BB5}"/>
              </a:ext>
            </a:extLst>
          </p:cNvPr>
          <p:cNvSpPr>
            <a:spLocks noGrp="1"/>
          </p:cNvSpPr>
          <p:nvPr>
            <p:ph type="title"/>
          </p:nvPr>
        </p:nvSpPr>
        <p:spPr>
          <a:xfrm>
            <a:off x="839788" y="0"/>
            <a:ext cx="5037030" cy="1600200"/>
          </a:xfrm>
        </p:spPr>
        <p:txBody>
          <a:bodyPr>
            <a:noAutofit/>
          </a:bodyPr>
          <a:lstStyle/>
          <a:p>
            <a:r>
              <a:rPr lang="en-US" sz="4400" dirty="0"/>
              <a:t>Emptying the Ocean with a Teaspoon</a:t>
            </a:r>
          </a:p>
        </p:txBody>
      </p:sp>
      <p:sp>
        <p:nvSpPr>
          <p:cNvPr id="6" name="Text Placeholder 5">
            <a:extLst>
              <a:ext uri="{FF2B5EF4-FFF2-40B4-BE49-F238E27FC236}">
                <a16:creationId xmlns:a16="http://schemas.microsoft.com/office/drawing/2014/main" id="{0D6F6071-04B5-74D9-75F4-FE109D057A51}"/>
              </a:ext>
            </a:extLst>
          </p:cNvPr>
          <p:cNvSpPr>
            <a:spLocks noGrp="1"/>
          </p:cNvSpPr>
          <p:nvPr>
            <p:ph type="body" sz="half" idx="2"/>
          </p:nvPr>
        </p:nvSpPr>
        <p:spPr>
          <a:xfrm>
            <a:off x="839788" y="1600200"/>
            <a:ext cx="6495960" cy="1256016"/>
          </a:xfrm>
        </p:spPr>
        <p:txBody>
          <a:bodyPr>
            <a:normAutofit lnSpcReduction="10000"/>
          </a:bodyPr>
          <a:lstStyle/>
          <a:p>
            <a:r>
              <a:rPr lang="en-US" sz="2400" dirty="0"/>
              <a:t>USPTO Post Registration Audit Program Statistics</a:t>
            </a:r>
          </a:p>
          <a:p>
            <a:r>
              <a:rPr lang="en-US" sz="1300" dirty="0"/>
              <a:t>(</a:t>
            </a:r>
            <a:r>
              <a:rPr lang="en-US" sz="1300" dirty="0">
                <a:hlinkClick r:id="rId2"/>
              </a:rPr>
              <a:t>https://www.uspto.gov/trademarks/maintain/post-registration-audit-program-statistics</a:t>
            </a:r>
            <a:r>
              <a:rPr lang="en-US" sz="1300" dirty="0"/>
              <a:t>) </a:t>
            </a:r>
          </a:p>
          <a:p>
            <a:r>
              <a:rPr lang="en-US" sz="1300" dirty="0"/>
              <a:t>(audits appx. 5000 registrations per year)</a:t>
            </a:r>
          </a:p>
          <a:p>
            <a:endParaRPr lang="en-US" dirty="0"/>
          </a:p>
        </p:txBody>
      </p:sp>
      <p:graphicFrame>
        <p:nvGraphicFramePr>
          <p:cNvPr id="7" name="Content Placeholder 6">
            <a:extLst>
              <a:ext uri="{FF2B5EF4-FFF2-40B4-BE49-F238E27FC236}">
                <a16:creationId xmlns:a16="http://schemas.microsoft.com/office/drawing/2014/main" id="{07B0B493-993A-5834-79DE-A490ECA215BC}"/>
              </a:ext>
            </a:extLst>
          </p:cNvPr>
          <p:cNvGraphicFramePr>
            <a:graphicFrameLocks noGrp="1"/>
          </p:cNvGraphicFramePr>
          <p:nvPr>
            <p:ph idx="1"/>
            <p:extLst>
              <p:ext uri="{D42A27DB-BD31-4B8C-83A1-F6EECF244321}">
                <p14:modId xmlns:p14="http://schemas.microsoft.com/office/powerpoint/2010/main" val="3853901929"/>
              </p:ext>
            </p:extLst>
          </p:nvPr>
        </p:nvGraphicFramePr>
        <p:xfrm>
          <a:off x="7638960" y="697835"/>
          <a:ext cx="4319428" cy="5993200"/>
        </p:xfrm>
        <a:graphic>
          <a:graphicData uri="http://schemas.openxmlformats.org/drawingml/2006/table">
            <a:tbl>
              <a:tblPr firstRow="1" bandRow="1">
                <a:tableStyleId>{073A0DAA-6AF3-43AB-8588-CEC1D06C72B9}</a:tableStyleId>
              </a:tblPr>
              <a:tblGrid>
                <a:gridCol w="2159714">
                  <a:extLst>
                    <a:ext uri="{9D8B030D-6E8A-4147-A177-3AD203B41FA5}">
                      <a16:colId xmlns:a16="http://schemas.microsoft.com/office/drawing/2014/main" val="4271501856"/>
                    </a:ext>
                  </a:extLst>
                </a:gridCol>
                <a:gridCol w="2159714">
                  <a:extLst>
                    <a:ext uri="{9D8B030D-6E8A-4147-A177-3AD203B41FA5}">
                      <a16:colId xmlns:a16="http://schemas.microsoft.com/office/drawing/2014/main" val="2510521467"/>
                    </a:ext>
                  </a:extLst>
                </a:gridCol>
              </a:tblGrid>
              <a:tr h="374575">
                <a:tc>
                  <a:txBody>
                    <a:bodyPr/>
                    <a:lstStyle/>
                    <a:p>
                      <a:r>
                        <a:rPr lang="en-US" sz="1600" dirty="0"/>
                        <a:t>Month/Year</a:t>
                      </a:r>
                    </a:p>
                  </a:txBody>
                  <a:tcPr marL="9525" marR="9525" marT="9525" marB="9525" anchor="ctr"/>
                </a:tc>
                <a:tc>
                  <a:txBody>
                    <a:bodyPr/>
                    <a:lstStyle/>
                    <a:p>
                      <a:r>
                        <a:rPr lang="en-US" sz="1600" dirty="0"/>
                        <a:t>Percentage</a:t>
                      </a:r>
                    </a:p>
                  </a:txBody>
                  <a:tcPr marL="9525" marR="9525" marT="9525" marB="9525" anchor="ctr"/>
                </a:tc>
                <a:extLst>
                  <a:ext uri="{0D108BD9-81ED-4DB2-BD59-A6C34878D82A}">
                    <a16:rowId xmlns:a16="http://schemas.microsoft.com/office/drawing/2014/main" val="339474527"/>
                  </a:ext>
                </a:extLst>
              </a:tr>
              <a:tr h="374575">
                <a:tc>
                  <a:txBody>
                    <a:bodyPr/>
                    <a:lstStyle/>
                    <a:p>
                      <a:r>
                        <a:rPr lang="en-US" sz="1600"/>
                        <a:t>December 2023</a:t>
                      </a:r>
                    </a:p>
                  </a:txBody>
                  <a:tcPr marL="9525" marR="9525" marT="9525" marB="9525" anchor="ctr"/>
                </a:tc>
                <a:tc>
                  <a:txBody>
                    <a:bodyPr/>
                    <a:lstStyle/>
                    <a:p>
                      <a:r>
                        <a:rPr lang="en-US" sz="1600" dirty="0"/>
                        <a:t>46%</a:t>
                      </a:r>
                    </a:p>
                  </a:txBody>
                  <a:tcPr marL="9525" marR="9525" marT="9525" marB="9525" anchor="ctr"/>
                </a:tc>
                <a:extLst>
                  <a:ext uri="{0D108BD9-81ED-4DB2-BD59-A6C34878D82A}">
                    <a16:rowId xmlns:a16="http://schemas.microsoft.com/office/drawing/2014/main" val="3935637099"/>
                  </a:ext>
                </a:extLst>
              </a:tr>
              <a:tr h="374575">
                <a:tc>
                  <a:txBody>
                    <a:bodyPr/>
                    <a:lstStyle/>
                    <a:p>
                      <a:r>
                        <a:rPr lang="en-US" sz="1600"/>
                        <a:t>November 2023</a:t>
                      </a:r>
                    </a:p>
                  </a:txBody>
                  <a:tcPr marL="9525" marR="9525" marT="9525" marB="9525" anchor="ctr"/>
                </a:tc>
                <a:tc>
                  <a:txBody>
                    <a:bodyPr/>
                    <a:lstStyle/>
                    <a:p>
                      <a:r>
                        <a:rPr lang="en-US" sz="1600" dirty="0"/>
                        <a:t>49%</a:t>
                      </a:r>
                    </a:p>
                  </a:txBody>
                  <a:tcPr marL="9525" marR="9525" marT="9525" marB="9525" anchor="ctr"/>
                </a:tc>
                <a:extLst>
                  <a:ext uri="{0D108BD9-81ED-4DB2-BD59-A6C34878D82A}">
                    <a16:rowId xmlns:a16="http://schemas.microsoft.com/office/drawing/2014/main" val="2628745020"/>
                  </a:ext>
                </a:extLst>
              </a:tr>
              <a:tr h="374575">
                <a:tc>
                  <a:txBody>
                    <a:bodyPr/>
                    <a:lstStyle/>
                    <a:p>
                      <a:r>
                        <a:rPr lang="en-US" sz="1600"/>
                        <a:t>October 2023</a:t>
                      </a:r>
                    </a:p>
                  </a:txBody>
                  <a:tcPr marL="9525" marR="9525" marT="9525" marB="9525" anchor="ctr"/>
                </a:tc>
                <a:tc>
                  <a:txBody>
                    <a:bodyPr/>
                    <a:lstStyle/>
                    <a:p>
                      <a:r>
                        <a:rPr lang="en-US" sz="1600"/>
                        <a:t>49%</a:t>
                      </a:r>
                    </a:p>
                  </a:txBody>
                  <a:tcPr marL="9525" marR="9525" marT="9525" marB="9525" anchor="ctr"/>
                </a:tc>
                <a:extLst>
                  <a:ext uri="{0D108BD9-81ED-4DB2-BD59-A6C34878D82A}">
                    <a16:rowId xmlns:a16="http://schemas.microsoft.com/office/drawing/2014/main" val="1373400634"/>
                  </a:ext>
                </a:extLst>
              </a:tr>
              <a:tr h="374575">
                <a:tc>
                  <a:txBody>
                    <a:bodyPr/>
                    <a:lstStyle/>
                    <a:p>
                      <a:r>
                        <a:rPr lang="en-US" sz="1600"/>
                        <a:t>September 2023</a:t>
                      </a:r>
                    </a:p>
                  </a:txBody>
                  <a:tcPr marL="9525" marR="9525" marT="9525" marB="9525" anchor="ctr"/>
                </a:tc>
                <a:tc>
                  <a:txBody>
                    <a:bodyPr/>
                    <a:lstStyle/>
                    <a:p>
                      <a:r>
                        <a:rPr lang="en-US" sz="1600"/>
                        <a:t>53%</a:t>
                      </a:r>
                    </a:p>
                  </a:txBody>
                  <a:tcPr marL="9525" marR="9525" marT="9525" marB="9525" anchor="ctr"/>
                </a:tc>
                <a:extLst>
                  <a:ext uri="{0D108BD9-81ED-4DB2-BD59-A6C34878D82A}">
                    <a16:rowId xmlns:a16="http://schemas.microsoft.com/office/drawing/2014/main" val="773728735"/>
                  </a:ext>
                </a:extLst>
              </a:tr>
              <a:tr h="374575">
                <a:tc>
                  <a:txBody>
                    <a:bodyPr/>
                    <a:lstStyle/>
                    <a:p>
                      <a:r>
                        <a:rPr lang="en-US" sz="1600"/>
                        <a:t>August 2023</a:t>
                      </a:r>
                    </a:p>
                  </a:txBody>
                  <a:tcPr marL="9525" marR="9525" marT="9525" marB="9525" anchor="ctr"/>
                </a:tc>
                <a:tc>
                  <a:txBody>
                    <a:bodyPr/>
                    <a:lstStyle/>
                    <a:p>
                      <a:r>
                        <a:rPr lang="en-US" sz="1600" dirty="0"/>
                        <a:t>48%</a:t>
                      </a:r>
                    </a:p>
                  </a:txBody>
                  <a:tcPr marL="9525" marR="9525" marT="9525" marB="9525" anchor="ctr"/>
                </a:tc>
                <a:extLst>
                  <a:ext uri="{0D108BD9-81ED-4DB2-BD59-A6C34878D82A}">
                    <a16:rowId xmlns:a16="http://schemas.microsoft.com/office/drawing/2014/main" val="3508529874"/>
                  </a:ext>
                </a:extLst>
              </a:tr>
              <a:tr h="374575">
                <a:tc>
                  <a:txBody>
                    <a:bodyPr/>
                    <a:lstStyle/>
                    <a:p>
                      <a:r>
                        <a:rPr lang="en-US" sz="1600"/>
                        <a:t>July 2023</a:t>
                      </a:r>
                    </a:p>
                  </a:txBody>
                  <a:tcPr marL="9525" marR="9525" marT="9525" marB="9525" anchor="ctr"/>
                </a:tc>
                <a:tc>
                  <a:txBody>
                    <a:bodyPr/>
                    <a:lstStyle/>
                    <a:p>
                      <a:r>
                        <a:rPr lang="en-US" sz="1600"/>
                        <a:t>52%</a:t>
                      </a:r>
                    </a:p>
                  </a:txBody>
                  <a:tcPr marL="9525" marR="9525" marT="9525" marB="9525" anchor="ctr"/>
                </a:tc>
                <a:extLst>
                  <a:ext uri="{0D108BD9-81ED-4DB2-BD59-A6C34878D82A}">
                    <a16:rowId xmlns:a16="http://schemas.microsoft.com/office/drawing/2014/main" val="1383520326"/>
                  </a:ext>
                </a:extLst>
              </a:tr>
              <a:tr h="374575">
                <a:tc>
                  <a:txBody>
                    <a:bodyPr/>
                    <a:lstStyle/>
                    <a:p>
                      <a:r>
                        <a:rPr lang="en-US" sz="1600"/>
                        <a:t>June 2023</a:t>
                      </a:r>
                    </a:p>
                  </a:txBody>
                  <a:tcPr marL="9525" marR="9525" marT="9525" marB="9525" anchor="ctr"/>
                </a:tc>
                <a:tc>
                  <a:txBody>
                    <a:bodyPr/>
                    <a:lstStyle/>
                    <a:p>
                      <a:r>
                        <a:rPr lang="en-US" sz="1600"/>
                        <a:t>44%</a:t>
                      </a:r>
                    </a:p>
                  </a:txBody>
                  <a:tcPr marL="9525" marR="9525" marT="9525" marB="9525" anchor="ctr"/>
                </a:tc>
                <a:extLst>
                  <a:ext uri="{0D108BD9-81ED-4DB2-BD59-A6C34878D82A}">
                    <a16:rowId xmlns:a16="http://schemas.microsoft.com/office/drawing/2014/main" val="3035308285"/>
                  </a:ext>
                </a:extLst>
              </a:tr>
              <a:tr h="374575">
                <a:tc>
                  <a:txBody>
                    <a:bodyPr/>
                    <a:lstStyle/>
                    <a:p>
                      <a:r>
                        <a:rPr lang="en-US" sz="1600"/>
                        <a:t>May 2023</a:t>
                      </a:r>
                    </a:p>
                  </a:txBody>
                  <a:tcPr marL="9525" marR="9525" marT="9525" marB="9525" anchor="ctr"/>
                </a:tc>
                <a:tc>
                  <a:txBody>
                    <a:bodyPr/>
                    <a:lstStyle/>
                    <a:p>
                      <a:r>
                        <a:rPr lang="en-US" sz="1600"/>
                        <a:t>44%</a:t>
                      </a:r>
                    </a:p>
                  </a:txBody>
                  <a:tcPr marL="9525" marR="9525" marT="9525" marB="9525" anchor="ctr"/>
                </a:tc>
                <a:extLst>
                  <a:ext uri="{0D108BD9-81ED-4DB2-BD59-A6C34878D82A}">
                    <a16:rowId xmlns:a16="http://schemas.microsoft.com/office/drawing/2014/main" val="3150262104"/>
                  </a:ext>
                </a:extLst>
              </a:tr>
              <a:tr h="374575">
                <a:tc>
                  <a:txBody>
                    <a:bodyPr/>
                    <a:lstStyle/>
                    <a:p>
                      <a:r>
                        <a:rPr lang="en-US" sz="1600"/>
                        <a:t>April 2023</a:t>
                      </a:r>
                    </a:p>
                  </a:txBody>
                  <a:tcPr marL="9525" marR="9525" marT="9525" marB="9525" anchor="ctr"/>
                </a:tc>
                <a:tc>
                  <a:txBody>
                    <a:bodyPr/>
                    <a:lstStyle/>
                    <a:p>
                      <a:r>
                        <a:rPr lang="en-US" sz="1600"/>
                        <a:t>39%</a:t>
                      </a:r>
                    </a:p>
                  </a:txBody>
                  <a:tcPr marL="9525" marR="9525" marT="9525" marB="9525" anchor="ctr"/>
                </a:tc>
                <a:extLst>
                  <a:ext uri="{0D108BD9-81ED-4DB2-BD59-A6C34878D82A}">
                    <a16:rowId xmlns:a16="http://schemas.microsoft.com/office/drawing/2014/main" val="2562989741"/>
                  </a:ext>
                </a:extLst>
              </a:tr>
              <a:tr h="374575">
                <a:tc>
                  <a:txBody>
                    <a:bodyPr/>
                    <a:lstStyle/>
                    <a:p>
                      <a:r>
                        <a:rPr lang="en-US" sz="1600"/>
                        <a:t>March 2023</a:t>
                      </a:r>
                    </a:p>
                  </a:txBody>
                  <a:tcPr marL="9525" marR="9525" marT="9525" marB="9525" anchor="ctr"/>
                </a:tc>
                <a:tc>
                  <a:txBody>
                    <a:bodyPr/>
                    <a:lstStyle/>
                    <a:p>
                      <a:r>
                        <a:rPr lang="en-US" sz="1600"/>
                        <a:t>40%</a:t>
                      </a:r>
                    </a:p>
                  </a:txBody>
                  <a:tcPr marL="9525" marR="9525" marT="9525" marB="9525" anchor="ctr"/>
                </a:tc>
                <a:extLst>
                  <a:ext uri="{0D108BD9-81ED-4DB2-BD59-A6C34878D82A}">
                    <a16:rowId xmlns:a16="http://schemas.microsoft.com/office/drawing/2014/main" val="2434328802"/>
                  </a:ext>
                </a:extLst>
              </a:tr>
              <a:tr h="374575">
                <a:tc>
                  <a:txBody>
                    <a:bodyPr/>
                    <a:lstStyle/>
                    <a:p>
                      <a:r>
                        <a:rPr lang="en-US" sz="1600"/>
                        <a:t>February 2023</a:t>
                      </a:r>
                    </a:p>
                  </a:txBody>
                  <a:tcPr marL="9525" marR="9525" marT="9525" marB="9525" anchor="ctr"/>
                </a:tc>
                <a:tc>
                  <a:txBody>
                    <a:bodyPr/>
                    <a:lstStyle/>
                    <a:p>
                      <a:r>
                        <a:rPr lang="en-US" sz="1600"/>
                        <a:t>46%</a:t>
                      </a:r>
                    </a:p>
                  </a:txBody>
                  <a:tcPr marL="9525" marR="9525" marT="9525" marB="9525" anchor="ctr"/>
                </a:tc>
                <a:extLst>
                  <a:ext uri="{0D108BD9-81ED-4DB2-BD59-A6C34878D82A}">
                    <a16:rowId xmlns:a16="http://schemas.microsoft.com/office/drawing/2014/main" val="2868248191"/>
                  </a:ext>
                </a:extLst>
              </a:tr>
              <a:tr h="374575">
                <a:tc>
                  <a:txBody>
                    <a:bodyPr/>
                    <a:lstStyle/>
                    <a:p>
                      <a:r>
                        <a:rPr lang="en-US" sz="1600"/>
                        <a:t>January 2023</a:t>
                      </a:r>
                    </a:p>
                  </a:txBody>
                  <a:tcPr marL="9525" marR="9525" marT="9525" marB="9525" anchor="ctr"/>
                </a:tc>
                <a:tc>
                  <a:txBody>
                    <a:bodyPr/>
                    <a:lstStyle/>
                    <a:p>
                      <a:r>
                        <a:rPr lang="en-US" sz="1600" dirty="0"/>
                        <a:t>48%</a:t>
                      </a:r>
                    </a:p>
                  </a:txBody>
                  <a:tcPr marL="9525" marR="9525" marT="9525" marB="9525" anchor="ctr"/>
                </a:tc>
                <a:extLst>
                  <a:ext uri="{0D108BD9-81ED-4DB2-BD59-A6C34878D82A}">
                    <a16:rowId xmlns:a16="http://schemas.microsoft.com/office/drawing/2014/main" val="987852882"/>
                  </a:ext>
                </a:extLst>
              </a:tr>
              <a:tr h="374575">
                <a:tc>
                  <a:txBody>
                    <a:bodyPr/>
                    <a:lstStyle/>
                    <a:p>
                      <a:r>
                        <a:rPr lang="en-US" sz="1600" dirty="0"/>
                        <a:t>December 2022</a:t>
                      </a:r>
                    </a:p>
                  </a:txBody>
                  <a:tcPr marL="9525" marR="9525" marT="9525" marB="9525" anchor="ctr"/>
                </a:tc>
                <a:tc>
                  <a:txBody>
                    <a:bodyPr/>
                    <a:lstStyle/>
                    <a:p>
                      <a:r>
                        <a:rPr lang="en-US" sz="1600"/>
                        <a:t>43%</a:t>
                      </a:r>
                    </a:p>
                  </a:txBody>
                  <a:tcPr marL="9525" marR="9525" marT="9525" marB="9525" anchor="ctr"/>
                </a:tc>
                <a:extLst>
                  <a:ext uri="{0D108BD9-81ED-4DB2-BD59-A6C34878D82A}">
                    <a16:rowId xmlns:a16="http://schemas.microsoft.com/office/drawing/2014/main" val="3330217339"/>
                  </a:ext>
                </a:extLst>
              </a:tr>
              <a:tr h="374575">
                <a:tc>
                  <a:txBody>
                    <a:bodyPr/>
                    <a:lstStyle/>
                    <a:p>
                      <a:r>
                        <a:rPr lang="en-US" sz="1600"/>
                        <a:t>November 2022</a:t>
                      </a:r>
                    </a:p>
                  </a:txBody>
                  <a:tcPr marL="9525" marR="9525" marT="9525" marB="9525" anchor="ctr"/>
                </a:tc>
                <a:tc>
                  <a:txBody>
                    <a:bodyPr/>
                    <a:lstStyle/>
                    <a:p>
                      <a:r>
                        <a:rPr lang="en-US" sz="1600"/>
                        <a:t>50%</a:t>
                      </a:r>
                    </a:p>
                  </a:txBody>
                  <a:tcPr marL="9525" marR="9525" marT="9525" marB="9525" anchor="ctr"/>
                </a:tc>
                <a:extLst>
                  <a:ext uri="{0D108BD9-81ED-4DB2-BD59-A6C34878D82A}">
                    <a16:rowId xmlns:a16="http://schemas.microsoft.com/office/drawing/2014/main" val="295285589"/>
                  </a:ext>
                </a:extLst>
              </a:tr>
              <a:tr h="374575">
                <a:tc>
                  <a:txBody>
                    <a:bodyPr/>
                    <a:lstStyle/>
                    <a:p>
                      <a:r>
                        <a:rPr lang="en-US" sz="1600"/>
                        <a:t>October 2022</a:t>
                      </a:r>
                    </a:p>
                  </a:txBody>
                  <a:tcPr marL="9525" marR="9525" marT="9525" marB="9525" anchor="ctr"/>
                </a:tc>
                <a:tc>
                  <a:txBody>
                    <a:bodyPr/>
                    <a:lstStyle/>
                    <a:p>
                      <a:r>
                        <a:rPr lang="en-US" sz="1600" dirty="0"/>
                        <a:t>53%</a:t>
                      </a:r>
                    </a:p>
                  </a:txBody>
                  <a:tcPr marL="9525" marR="9525" marT="9525" marB="9525" anchor="ctr"/>
                </a:tc>
                <a:extLst>
                  <a:ext uri="{0D108BD9-81ED-4DB2-BD59-A6C34878D82A}">
                    <a16:rowId xmlns:a16="http://schemas.microsoft.com/office/drawing/2014/main" val="3717250161"/>
                  </a:ext>
                </a:extLst>
              </a:tr>
            </a:tbl>
          </a:graphicData>
        </a:graphic>
      </p:graphicFrame>
      <p:sp>
        <p:nvSpPr>
          <p:cNvPr id="9" name="TextBox 8">
            <a:extLst>
              <a:ext uri="{FF2B5EF4-FFF2-40B4-BE49-F238E27FC236}">
                <a16:creationId xmlns:a16="http://schemas.microsoft.com/office/drawing/2014/main" id="{404FA53C-0DD1-536B-10C6-DFB6F5A92550}"/>
              </a:ext>
            </a:extLst>
          </p:cNvPr>
          <p:cNvSpPr txBox="1"/>
          <p:nvPr/>
        </p:nvSpPr>
        <p:spPr>
          <a:xfrm>
            <a:off x="7638960" y="0"/>
            <a:ext cx="4319428" cy="646331"/>
          </a:xfrm>
          <a:prstGeom prst="rect">
            <a:avLst/>
          </a:prstGeom>
          <a:noFill/>
        </p:spPr>
        <p:txBody>
          <a:bodyPr wrap="square">
            <a:spAutoFit/>
          </a:bodyPr>
          <a:lstStyle/>
          <a:p>
            <a:r>
              <a:rPr lang="en-US" b="1" dirty="0"/>
              <a:t>Percentage of responses reviewed that included a deletion</a:t>
            </a:r>
          </a:p>
        </p:txBody>
      </p:sp>
      <p:graphicFrame>
        <p:nvGraphicFramePr>
          <p:cNvPr id="11" name="Table 10">
            <a:extLst>
              <a:ext uri="{FF2B5EF4-FFF2-40B4-BE49-F238E27FC236}">
                <a16:creationId xmlns:a16="http://schemas.microsoft.com/office/drawing/2014/main" id="{28B592C8-C0F1-EBD2-D1D4-306B9AB8BA0C}"/>
              </a:ext>
            </a:extLst>
          </p:cNvPr>
          <p:cNvGraphicFramePr>
            <a:graphicFrameLocks noGrp="1"/>
          </p:cNvGraphicFramePr>
          <p:nvPr>
            <p:extLst>
              <p:ext uri="{D42A27DB-BD31-4B8C-83A1-F6EECF244321}">
                <p14:modId xmlns:p14="http://schemas.microsoft.com/office/powerpoint/2010/main" val="2774424666"/>
              </p:ext>
            </p:extLst>
          </p:nvPr>
        </p:nvGraphicFramePr>
        <p:xfrm>
          <a:off x="839788" y="3192160"/>
          <a:ext cx="6168614" cy="1619250"/>
        </p:xfrm>
        <a:graphic>
          <a:graphicData uri="http://schemas.openxmlformats.org/drawingml/2006/table">
            <a:tbl>
              <a:tblPr firstRow="1" bandRow="1">
                <a:tableStyleId>{073A0DAA-6AF3-43AB-8588-CEC1D06C72B9}</a:tableStyleId>
              </a:tblPr>
              <a:tblGrid>
                <a:gridCol w="3084307">
                  <a:extLst>
                    <a:ext uri="{9D8B030D-6E8A-4147-A177-3AD203B41FA5}">
                      <a16:colId xmlns:a16="http://schemas.microsoft.com/office/drawing/2014/main" val="4091764204"/>
                    </a:ext>
                  </a:extLst>
                </a:gridCol>
                <a:gridCol w="3084307">
                  <a:extLst>
                    <a:ext uri="{9D8B030D-6E8A-4147-A177-3AD203B41FA5}">
                      <a16:colId xmlns:a16="http://schemas.microsoft.com/office/drawing/2014/main" val="1700936975"/>
                    </a:ext>
                  </a:extLst>
                </a:gridCol>
              </a:tblGrid>
              <a:tr h="370840">
                <a:tc>
                  <a:txBody>
                    <a:bodyPr/>
                    <a:lstStyle/>
                    <a:p>
                      <a:r>
                        <a:rPr lang="en-US" sz="1600" dirty="0"/>
                        <a:t>Type of action</a:t>
                      </a:r>
                    </a:p>
                  </a:txBody>
                  <a:tcPr marL="9525" marR="9525" marT="9525" marB="9525" anchor="ctr"/>
                </a:tc>
                <a:tc>
                  <a:txBody>
                    <a:bodyPr/>
                    <a:lstStyle/>
                    <a:p>
                      <a:r>
                        <a:rPr lang="en-US" sz="1600"/>
                        <a:t>Nov 2017 - Dec 2023</a:t>
                      </a:r>
                    </a:p>
                  </a:txBody>
                  <a:tcPr marL="9525" marR="9525" marT="9525" marB="9525" anchor="ctr"/>
                </a:tc>
                <a:extLst>
                  <a:ext uri="{0D108BD9-81ED-4DB2-BD59-A6C34878D82A}">
                    <a16:rowId xmlns:a16="http://schemas.microsoft.com/office/drawing/2014/main" val="1274441262"/>
                  </a:ext>
                </a:extLst>
              </a:tr>
              <a:tr h="370840">
                <a:tc>
                  <a:txBody>
                    <a:bodyPr/>
                    <a:lstStyle/>
                    <a:p>
                      <a:r>
                        <a:rPr lang="en-US" sz="1600"/>
                        <a:t>First office actions issued</a:t>
                      </a:r>
                    </a:p>
                  </a:txBody>
                  <a:tcPr marL="9525" marR="9525" marT="9525" marB="9525" anchor="ctr"/>
                </a:tc>
                <a:tc>
                  <a:txBody>
                    <a:bodyPr/>
                    <a:lstStyle/>
                    <a:p>
                      <a:r>
                        <a:rPr lang="en-US" sz="1600"/>
                        <a:t>29,022</a:t>
                      </a:r>
                    </a:p>
                  </a:txBody>
                  <a:tcPr marL="9525" marR="9525" marT="9525" marB="9525" anchor="ctr"/>
                </a:tc>
                <a:extLst>
                  <a:ext uri="{0D108BD9-81ED-4DB2-BD59-A6C34878D82A}">
                    <a16:rowId xmlns:a16="http://schemas.microsoft.com/office/drawing/2014/main" val="1387852561"/>
                  </a:ext>
                </a:extLst>
              </a:tr>
              <a:tr h="370840">
                <a:tc>
                  <a:txBody>
                    <a:bodyPr/>
                    <a:lstStyle/>
                    <a:p>
                      <a:r>
                        <a:rPr lang="en-US" sz="1600" dirty="0"/>
                        <a:t>Registrations with a response deleting goods/services/classes</a:t>
                      </a:r>
                    </a:p>
                  </a:txBody>
                  <a:tcPr marL="9525" marR="9525" marT="9525" marB="9525" anchor="ctr"/>
                </a:tc>
                <a:tc>
                  <a:txBody>
                    <a:bodyPr/>
                    <a:lstStyle/>
                    <a:p>
                      <a:r>
                        <a:rPr lang="en-US" sz="1600"/>
                        <a:t>49.53%</a:t>
                      </a:r>
                    </a:p>
                  </a:txBody>
                  <a:tcPr marL="9525" marR="9525" marT="9525" marB="9525" anchor="ctr"/>
                </a:tc>
                <a:extLst>
                  <a:ext uri="{0D108BD9-81ED-4DB2-BD59-A6C34878D82A}">
                    <a16:rowId xmlns:a16="http://schemas.microsoft.com/office/drawing/2014/main" val="2541585231"/>
                  </a:ext>
                </a:extLst>
              </a:tr>
              <a:tr h="370840">
                <a:tc>
                  <a:txBody>
                    <a:bodyPr/>
                    <a:lstStyle/>
                    <a:p>
                      <a:r>
                        <a:rPr lang="en-US" sz="1600"/>
                        <a:t>Total registration cancellations</a:t>
                      </a:r>
                    </a:p>
                  </a:txBody>
                  <a:tcPr marL="9525" marR="9525" marT="9525" marB="9525" anchor="ctr"/>
                </a:tc>
                <a:tc>
                  <a:txBody>
                    <a:bodyPr/>
                    <a:lstStyle/>
                    <a:p>
                      <a:r>
                        <a:rPr lang="en-US" sz="1600" dirty="0"/>
                        <a:t>3,883</a:t>
                      </a:r>
                    </a:p>
                  </a:txBody>
                  <a:tcPr marL="9525" marR="9525" marT="9525" marB="9525" anchor="ctr"/>
                </a:tc>
                <a:extLst>
                  <a:ext uri="{0D108BD9-81ED-4DB2-BD59-A6C34878D82A}">
                    <a16:rowId xmlns:a16="http://schemas.microsoft.com/office/drawing/2014/main" val="1953108683"/>
                  </a:ext>
                </a:extLst>
              </a:tr>
            </a:tbl>
          </a:graphicData>
        </a:graphic>
      </p:graphicFrame>
      <p:sp>
        <p:nvSpPr>
          <p:cNvPr id="13" name="TextBox 12">
            <a:extLst>
              <a:ext uri="{FF2B5EF4-FFF2-40B4-BE49-F238E27FC236}">
                <a16:creationId xmlns:a16="http://schemas.microsoft.com/office/drawing/2014/main" id="{77441046-F7CD-AE7A-1257-999EBDDADBBA}"/>
              </a:ext>
            </a:extLst>
          </p:cNvPr>
          <p:cNvSpPr txBox="1"/>
          <p:nvPr/>
        </p:nvSpPr>
        <p:spPr>
          <a:xfrm>
            <a:off x="808966" y="2822828"/>
            <a:ext cx="6097712" cy="369332"/>
          </a:xfrm>
          <a:prstGeom prst="rect">
            <a:avLst/>
          </a:prstGeom>
          <a:noFill/>
        </p:spPr>
        <p:txBody>
          <a:bodyPr wrap="square">
            <a:spAutoFit/>
          </a:bodyPr>
          <a:lstStyle/>
          <a:p>
            <a:r>
              <a:rPr lang="en-US" b="1" dirty="0"/>
              <a:t>Audit actions to date</a:t>
            </a:r>
          </a:p>
        </p:txBody>
      </p:sp>
      <p:graphicFrame>
        <p:nvGraphicFramePr>
          <p:cNvPr id="14" name="Table 13">
            <a:extLst>
              <a:ext uri="{FF2B5EF4-FFF2-40B4-BE49-F238E27FC236}">
                <a16:creationId xmlns:a16="http://schemas.microsoft.com/office/drawing/2014/main" id="{7B89C163-57B7-0283-F232-34356B7E7830}"/>
              </a:ext>
            </a:extLst>
          </p:cNvPr>
          <p:cNvGraphicFramePr>
            <a:graphicFrameLocks noGrp="1"/>
          </p:cNvGraphicFramePr>
          <p:nvPr>
            <p:extLst>
              <p:ext uri="{D42A27DB-BD31-4B8C-83A1-F6EECF244321}">
                <p14:modId xmlns:p14="http://schemas.microsoft.com/office/powerpoint/2010/main" val="3858966463"/>
              </p:ext>
            </p:extLst>
          </p:nvPr>
        </p:nvGraphicFramePr>
        <p:xfrm>
          <a:off x="839788" y="4826691"/>
          <a:ext cx="6168614" cy="1990090"/>
        </p:xfrm>
        <a:graphic>
          <a:graphicData uri="http://schemas.openxmlformats.org/drawingml/2006/table">
            <a:tbl>
              <a:tblPr firstRow="1" bandRow="1">
                <a:tableStyleId>{073A0DAA-6AF3-43AB-8588-CEC1D06C72B9}</a:tableStyleId>
              </a:tblPr>
              <a:tblGrid>
                <a:gridCol w="3084307">
                  <a:extLst>
                    <a:ext uri="{9D8B030D-6E8A-4147-A177-3AD203B41FA5}">
                      <a16:colId xmlns:a16="http://schemas.microsoft.com/office/drawing/2014/main" val="2174310229"/>
                    </a:ext>
                  </a:extLst>
                </a:gridCol>
                <a:gridCol w="3084307">
                  <a:extLst>
                    <a:ext uri="{9D8B030D-6E8A-4147-A177-3AD203B41FA5}">
                      <a16:colId xmlns:a16="http://schemas.microsoft.com/office/drawing/2014/main" val="3558896003"/>
                    </a:ext>
                  </a:extLst>
                </a:gridCol>
              </a:tblGrid>
              <a:tr h="370840">
                <a:tc>
                  <a:txBody>
                    <a:bodyPr/>
                    <a:lstStyle/>
                    <a:p>
                      <a:r>
                        <a:rPr lang="en-US" sz="1600" dirty="0"/>
                        <a:t>Registrations deleting goods/services/classes</a:t>
                      </a:r>
                    </a:p>
                  </a:txBody>
                  <a:tcPr marL="9525" marR="9525" marT="9525" marB="9525" anchor="ctr"/>
                </a:tc>
                <a:tc>
                  <a:txBody>
                    <a:bodyPr/>
                    <a:lstStyle/>
                    <a:p>
                      <a:endParaRPr lang="en-US" sz="1600" dirty="0"/>
                    </a:p>
                  </a:txBody>
                  <a:tcPr marL="9525" marR="9525" marT="9525" marB="9525" anchor="ctr"/>
                </a:tc>
                <a:extLst>
                  <a:ext uri="{0D108BD9-81ED-4DB2-BD59-A6C34878D82A}">
                    <a16:rowId xmlns:a16="http://schemas.microsoft.com/office/drawing/2014/main" val="1410484834"/>
                  </a:ext>
                </a:extLst>
              </a:tr>
              <a:tr h="370840">
                <a:tc>
                  <a:txBody>
                    <a:bodyPr/>
                    <a:lstStyle/>
                    <a:p>
                      <a:r>
                        <a:rPr lang="en-US" sz="1600"/>
                        <a:t>Section 1(a)</a:t>
                      </a:r>
                    </a:p>
                  </a:txBody>
                  <a:tcPr marL="9525" marR="9525" marT="9525" marB="9525" anchor="ctr"/>
                </a:tc>
                <a:tc>
                  <a:txBody>
                    <a:bodyPr/>
                    <a:lstStyle/>
                    <a:p>
                      <a:r>
                        <a:rPr lang="en-US" sz="1600"/>
                        <a:t>45%</a:t>
                      </a:r>
                    </a:p>
                  </a:txBody>
                  <a:tcPr marL="9525" marR="9525" marT="9525" marB="9525" anchor="ctr"/>
                </a:tc>
                <a:extLst>
                  <a:ext uri="{0D108BD9-81ED-4DB2-BD59-A6C34878D82A}">
                    <a16:rowId xmlns:a16="http://schemas.microsoft.com/office/drawing/2014/main" val="220428938"/>
                  </a:ext>
                </a:extLst>
              </a:tr>
              <a:tr h="370840">
                <a:tc>
                  <a:txBody>
                    <a:bodyPr/>
                    <a:lstStyle/>
                    <a:p>
                      <a:r>
                        <a:rPr lang="en-US" sz="1600"/>
                        <a:t>Section 44(e)</a:t>
                      </a:r>
                    </a:p>
                  </a:txBody>
                  <a:tcPr marL="9525" marR="9525" marT="9525" marB="9525" anchor="ctr"/>
                </a:tc>
                <a:tc>
                  <a:txBody>
                    <a:bodyPr/>
                    <a:lstStyle/>
                    <a:p>
                      <a:r>
                        <a:rPr lang="en-US" sz="1600"/>
                        <a:t>65%</a:t>
                      </a:r>
                    </a:p>
                  </a:txBody>
                  <a:tcPr marL="9525" marR="9525" marT="9525" marB="9525" anchor="ctr"/>
                </a:tc>
                <a:extLst>
                  <a:ext uri="{0D108BD9-81ED-4DB2-BD59-A6C34878D82A}">
                    <a16:rowId xmlns:a16="http://schemas.microsoft.com/office/drawing/2014/main" val="2735808899"/>
                  </a:ext>
                </a:extLst>
              </a:tr>
              <a:tr h="370840">
                <a:tc>
                  <a:txBody>
                    <a:bodyPr/>
                    <a:lstStyle/>
                    <a:p>
                      <a:r>
                        <a:rPr lang="en-US" sz="1600"/>
                        <a:t>Section 66(a)</a:t>
                      </a:r>
                    </a:p>
                  </a:txBody>
                  <a:tcPr marL="9525" marR="9525" marT="9525" marB="9525" anchor="ctr"/>
                </a:tc>
                <a:tc>
                  <a:txBody>
                    <a:bodyPr/>
                    <a:lstStyle/>
                    <a:p>
                      <a:r>
                        <a:rPr lang="en-US" sz="1600"/>
                        <a:t>69%</a:t>
                      </a:r>
                    </a:p>
                  </a:txBody>
                  <a:tcPr marL="9525" marR="9525" marT="9525" marB="9525" anchor="ctr"/>
                </a:tc>
                <a:extLst>
                  <a:ext uri="{0D108BD9-81ED-4DB2-BD59-A6C34878D82A}">
                    <a16:rowId xmlns:a16="http://schemas.microsoft.com/office/drawing/2014/main" val="248535132"/>
                  </a:ext>
                </a:extLst>
              </a:tr>
              <a:tr h="370840">
                <a:tc>
                  <a:txBody>
                    <a:bodyPr/>
                    <a:lstStyle/>
                    <a:p>
                      <a:r>
                        <a:rPr lang="en-US" sz="1600"/>
                        <a:t>Combined Sections 1(a) and 44(e)</a:t>
                      </a:r>
                    </a:p>
                  </a:txBody>
                  <a:tcPr marL="9525" marR="9525" marT="9525" marB="9525" anchor="ctr"/>
                </a:tc>
                <a:tc>
                  <a:txBody>
                    <a:bodyPr/>
                    <a:lstStyle/>
                    <a:p>
                      <a:r>
                        <a:rPr lang="en-US" sz="1600" dirty="0"/>
                        <a:t>66%</a:t>
                      </a:r>
                    </a:p>
                  </a:txBody>
                  <a:tcPr marL="9525" marR="9525" marT="9525" marB="9525" anchor="ctr"/>
                </a:tc>
                <a:extLst>
                  <a:ext uri="{0D108BD9-81ED-4DB2-BD59-A6C34878D82A}">
                    <a16:rowId xmlns:a16="http://schemas.microsoft.com/office/drawing/2014/main" val="539188675"/>
                  </a:ext>
                </a:extLst>
              </a:tr>
            </a:tbl>
          </a:graphicData>
        </a:graphic>
      </p:graphicFrame>
    </p:spTree>
    <p:extLst>
      <p:ext uri="{BB962C8B-B14F-4D97-AF65-F5344CB8AC3E}">
        <p14:creationId xmlns:p14="http://schemas.microsoft.com/office/powerpoint/2010/main" val="2268147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1359</TotalTime>
  <Words>506</Words>
  <Application>Microsoft Macintosh PowerPoint</Application>
  <PresentationFormat>Widescreen</PresentationFormat>
  <Paragraphs>129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Early Data on TMA Proceedings (December 2021-February 2024)</vt:lpstr>
      <vt:lpstr>TMA Proceedings: Expungement &amp; Reexam</vt:lpstr>
      <vt:lpstr>Trademark Decisions and Proceedings Search</vt:lpstr>
      <vt:lpstr>Raw Numbers – 16a Expungements</vt:lpstr>
      <vt:lpstr>Filing Bases– 16a Expungements</vt:lpstr>
      <vt:lpstr>Raw Numbers – 16b Reexaminations</vt:lpstr>
      <vt:lpstr>USPTO Cleaning Up After Petitioners</vt:lpstr>
      <vt:lpstr>Emptying the Ocean with a Teaspoon</vt:lpstr>
      <vt:lpstr>Emptying the Ocean with a Teaspoon</vt:lpstr>
      <vt:lpstr>Shoveling Sand Against the Tide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Evaluation of TMA Proceedings</dc:title>
  <dc:creator>Jeremy Sheff</dc:creator>
  <cp:lastModifiedBy>Jeremy Sheff</cp:lastModifiedBy>
  <cp:revision>24</cp:revision>
  <dcterms:created xsi:type="dcterms:W3CDTF">2024-02-22T19:42:25Z</dcterms:created>
  <dcterms:modified xsi:type="dcterms:W3CDTF">2024-02-23T22:34:16Z</dcterms:modified>
</cp:coreProperties>
</file>