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57" r:id="rId5"/>
    <p:sldId id="258" r:id="rId6"/>
    <p:sldId id="266" r:id="rId7"/>
    <p:sldId id="259" r:id="rId8"/>
    <p:sldId id="269" r:id="rId9"/>
    <p:sldId id="260" r:id="rId10"/>
    <p:sldId id="268" r:id="rId11"/>
    <p:sldId id="262" r:id="rId12"/>
    <p:sldId id="26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09" d="100"/>
          <a:sy n="109" d="100"/>
        </p:scale>
        <p:origin x="112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4713-AD5A-2182-21C4-3A1EC8B83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FDA56-62D5-9A12-8DAE-8EEFDEAC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96C8E-489D-EF60-2347-DC66948E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7F7F-03D9-4234-9F3E-57B68BD5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36F5-7DE6-42F0-B478-D9BEDCD4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7CC9-B029-A2AE-F23B-F2B6A44B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54A44-E3C4-13F2-3594-53B39279A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3CF44-B280-8C23-0B0E-821FE6F0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C035C-2896-8E05-5902-6F317D5B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20FBC-6907-9D05-9D08-54A9C01D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C9483-AE85-CDEF-D049-99E111A55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BC86-0145-4ED8-BAF4-92DF06458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655DB-44E7-7601-E467-17BDEFE5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0329-4192-675E-F16A-FF9ADAEF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E210E-746E-F49A-6D21-303A0D32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D595-C5E0-B7F9-1054-578693AD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A43E-2F4A-04EB-9E1F-870B7ED0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4EDB-FA66-38A3-33E6-85D4CBCD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65172-2E16-0994-1583-934E545D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ED586-91F4-E703-A60C-412A6E95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24D0-4E6B-C1A1-64E8-41487A01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28885-460C-2EB0-7398-11F1B3BDF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CEEB2-0DBB-F3CB-200F-E7316337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2513-B7EF-D4DA-FD45-F4EAC8B9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C8366-9590-D6AE-B266-9C6F7DFF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6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9CB7-F34E-AB79-5D3D-D9201B8A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8AC62-FF4A-7A0E-8B1B-3ACA70C16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87437-D260-4F49-698D-E8C7B7847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E67DE-FA86-770A-8A0A-CD492669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A660F-9948-6EE0-D49C-9F40F987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DB06E-7420-07FE-0147-1471AD8A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7281-544B-ECA3-2929-F275871B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C1010-FE65-14E2-8618-AA2A39D6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7C0F8-AE2D-A72B-99B0-EF19BDD91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9E770-42C7-21F2-1A60-175826166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DD964-4ACC-0E0A-E4AB-CEE3BF493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DFF80-20BF-939E-E299-DD3E60B7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C6302-28D2-EFD4-7FFC-1BBA6F5C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D62C7-9CB2-1D12-7AA7-80B48C4F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816E-3E25-7390-0B39-7747063C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FC56B-C663-A9F4-7CD8-D7ECAE79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C68D-5A0E-8B61-1975-DE7D7F7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C412F-BBD2-2BC0-CFA5-0840C58C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54597-B40D-E839-0C72-5A4CDB14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8356D-5AFA-553F-11BD-AB68DB28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EDB7C-7836-394E-0DC8-7B7F8D90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4926-58ED-9FFE-89E0-C3254932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C4037-2C47-BF33-428F-1566CEF83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C7900-002B-C0B5-036D-EDDE29256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E7ABF-E12A-DCE7-5C87-915C2933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5441E-F1A4-2B83-F039-49577284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A35F2-2F69-120F-7054-F335F671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C652-EA03-12D3-3F00-E40898F7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26899-34CF-9647-39D9-5E7B873BA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0F86C-5BDF-2C3C-885C-67B0135E3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54779-A4D8-5B04-0C6B-BB0C5CAC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F3065-499A-D952-3E50-C11426F4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CFD70-7E7D-1567-7D53-E06234DD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D8949-A9BD-F62C-3F56-9E9A9987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4877-1752-ABC1-465C-D9BE35552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9CA1D-F8E4-C2FE-7F74-5BCF7B4C2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A7E43767-FC00-B547-9949-4D04D8188CFD}" type="datetimeFigureOut">
              <a:rPr lang="en-US" smtClean="0"/>
              <a:pPr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E09F0-AFB5-0C86-3246-E6BD3790E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E808-5A3F-4D3E-CBD9-D7D6B0C31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2C68A919-9A61-C341-9F1E-DC7C9EEA0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9DCB-50F4-E869-CD60-73C645F73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Heap of IP:</a:t>
            </a:r>
            <a:br>
              <a:rPr lang="en-US" dirty="0"/>
            </a:br>
            <a:r>
              <a:rPr lang="en-US" sz="2800" dirty="0"/>
              <a:t>Vagueness in the Delineation of Intellectual Property Rights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9408-EFED-34BC-4B61-A568D06EB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Jeremy Sheff</a:t>
            </a:r>
          </a:p>
        </p:txBody>
      </p:sp>
    </p:spTree>
    <p:extLst>
      <p:ext uri="{BB962C8B-B14F-4D97-AF65-F5344CB8AC3E}">
        <p14:creationId xmlns:p14="http://schemas.microsoft.com/office/powerpoint/2010/main" val="265258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D6CD2-AE1A-D74C-F04B-75EB0FAC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4E9C-A5DA-726D-1D14-F23C6A39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Responses to Qualitative and Quantitative Vagueness Differ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F4F3-1043-1632-D032-A1CF10AF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Responses to Qualitative Vagueness:</a:t>
            </a:r>
          </a:p>
          <a:p>
            <a:pPr lvl="1"/>
            <a:r>
              <a:rPr lang="en-US" sz="2800" dirty="0"/>
              <a:t>Marc Andree Weber: “</a:t>
            </a:r>
            <a:r>
              <a:rPr lang="en-US" sz="2800" dirty="0" err="1"/>
              <a:t>Precisification</a:t>
            </a:r>
            <a:r>
              <a:rPr lang="en-US" sz="2800" dirty="0"/>
              <a:t>” – change the natural language meaning of the term to a quantifiable technical meaning.</a:t>
            </a:r>
          </a:p>
          <a:p>
            <a:pPr lvl="1"/>
            <a:r>
              <a:rPr lang="en-US" sz="2800" dirty="0"/>
              <a:t>Wittgenstein: Meaning is constituted by/supervenes on practice</a:t>
            </a:r>
          </a:p>
          <a:p>
            <a:pPr lvl="1"/>
            <a:r>
              <a:rPr lang="en-US" sz="2800" dirty="0" err="1"/>
              <a:t>Kripke</a:t>
            </a:r>
            <a:r>
              <a:rPr lang="en-US" sz="2800" dirty="0"/>
              <a:t>: Rules are only intelligible as convergent expectations and practices of a speech community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These responses offer a way out of indeterminacy—at the cost of </a:t>
            </a:r>
            <a:r>
              <a:rPr lang="en-US" sz="2800" u="sng" dirty="0">
                <a:solidFill>
                  <a:srgbClr val="FF0000"/>
                </a:solidFill>
              </a:rPr>
              <a:t>either</a:t>
            </a:r>
          </a:p>
          <a:p>
            <a:pPr lvl="2"/>
            <a:r>
              <a:rPr lang="en-US" sz="2400" u="sng" dirty="0">
                <a:solidFill>
                  <a:srgbClr val="FF0000"/>
                </a:solidFill>
              </a:rPr>
              <a:t>substituting</a:t>
            </a:r>
            <a:r>
              <a:rPr lang="en-US" sz="2400" dirty="0">
                <a:solidFill>
                  <a:srgbClr val="FF0000"/>
                </a:solidFill>
              </a:rPr>
              <a:t> a new, more tractable meaning for the vague meaning, </a:t>
            </a:r>
            <a:r>
              <a:rPr lang="en-US" sz="2400" u="sng" dirty="0">
                <a:solidFill>
                  <a:srgbClr val="FF0000"/>
                </a:solidFill>
              </a:rPr>
              <a:t>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2400" u="sng" dirty="0">
                <a:solidFill>
                  <a:srgbClr val="FF0000"/>
                </a:solidFill>
              </a:rPr>
              <a:t>privileging</a:t>
            </a:r>
            <a:r>
              <a:rPr lang="en-US" sz="2400" dirty="0">
                <a:solidFill>
                  <a:srgbClr val="FF0000"/>
                </a:solidFill>
              </a:rPr>
              <a:t> a particular language-community’s resolution of the vagueness problem in individual 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534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B7F94-A657-87F1-635C-6E2B167B6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B7B3-BE11-451A-B893-3BBFEAC1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Law is </a:t>
            </a:r>
            <a:r>
              <a:rPr lang="en-US" dirty="0" err="1"/>
              <a:t>Kripkensteinian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44BA-85CC-D5EC-7A6F-0A87F564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 allocate authority to make decisions about the scope of IP rights to particular </a:t>
            </a:r>
            <a:r>
              <a:rPr lang="en-US" u="sng" dirty="0"/>
              <a:t>interpretive communities</a:t>
            </a:r>
          </a:p>
          <a:p>
            <a:pPr>
              <a:lnSpc>
                <a:spcPct val="120000"/>
              </a:lnSpc>
            </a:pPr>
            <a:r>
              <a:rPr lang="en-US" dirty="0"/>
              <a:t>Different forms of IP privilege </a:t>
            </a:r>
            <a:r>
              <a:rPr lang="en-US" u="sng" dirty="0"/>
              <a:t>different</a:t>
            </a:r>
            <a:r>
              <a:rPr lang="en-US" dirty="0"/>
              <a:t> interpretive communities (cf. </a:t>
            </a:r>
            <a:r>
              <a:rPr lang="en-US" dirty="0" err="1"/>
              <a:t>Fromer</a:t>
            </a:r>
            <a:r>
              <a:rPr lang="en-US" dirty="0"/>
              <a:t> &amp; Lemley, </a:t>
            </a:r>
            <a:r>
              <a:rPr lang="en-US" i="1" dirty="0"/>
              <a:t>The Audience in IP Infringement</a:t>
            </a:r>
            <a:r>
              <a:rPr lang="en-US" dirty="0"/>
              <a:t>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Patent Law – the PHOSITA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Copyright Law – the public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Trademark Law – the ordinary consumer</a:t>
            </a:r>
          </a:p>
        </p:txBody>
      </p:sp>
    </p:spTree>
    <p:extLst>
      <p:ext uri="{BB962C8B-B14F-4D97-AF65-F5344CB8AC3E}">
        <p14:creationId xmlns:p14="http://schemas.microsoft.com/office/powerpoint/2010/main" val="188696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E16C2-929F-A3BA-4798-D4CC1B353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B5D7-84F1-9A01-1C86-1049DE7D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Communities Resolving the Vagueness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B46DC-91E6-C95E-7F15-95E9BA02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53122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PHOSITA in Patent Law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All-Elements Rule </a:t>
            </a:r>
            <a:r>
              <a:rPr lang="en-US" u="sng" dirty="0"/>
              <a:t>seems</a:t>
            </a:r>
            <a:r>
              <a:rPr lang="en-US" dirty="0"/>
              <a:t> to avoid </a:t>
            </a:r>
            <a:r>
              <a:rPr lang="en-US" u="sng" dirty="0"/>
              <a:t>quantitative</a:t>
            </a:r>
            <a:r>
              <a:rPr lang="en-US" dirty="0"/>
              <a:t> vagueness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But this really just pushes the vagueness problem down to the level of defining (and applying) claim elements—shifting to </a:t>
            </a:r>
            <a:r>
              <a:rPr lang="en-US" u="sng" dirty="0"/>
              <a:t>qualitative</a:t>
            </a:r>
            <a:r>
              <a:rPr lang="en-US" dirty="0"/>
              <a:t> vagueness.</a:t>
            </a:r>
          </a:p>
          <a:p>
            <a:pPr>
              <a:lnSpc>
                <a:spcPct val="120000"/>
              </a:lnSpc>
            </a:pPr>
            <a:r>
              <a:rPr lang="en-US" dirty="0"/>
              <a:t>The General Public (Represented by Juries) in Copyright Law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Judges police copyright’s subject matter limitations (</a:t>
            </a:r>
            <a:r>
              <a:rPr lang="en-US" i="1" dirty="0"/>
              <a:t>Altai</a:t>
            </a:r>
            <a:r>
              <a:rPr lang="en-US" dirty="0"/>
              <a:t>; 9</a:t>
            </a:r>
            <a:r>
              <a:rPr lang="en-US" baseline="30000" dirty="0"/>
              <a:t>th</a:t>
            </a:r>
            <a:r>
              <a:rPr lang="en-US" dirty="0"/>
              <a:t> Cir. Extrinsic Test)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Experts can inform the factual determination of copying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Juries have (relatively) free rein to determine substantial similarity (</a:t>
            </a:r>
            <a:r>
              <a:rPr lang="en-US" i="1" dirty="0" err="1"/>
              <a:t>Arnstein</a:t>
            </a:r>
            <a:r>
              <a:rPr lang="en-US" dirty="0"/>
              <a:t>; 9</a:t>
            </a:r>
            <a:r>
              <a:rPr lang="en-US" baseline="30000" dirty="0"/>
              <a:t>th</a:t>
            </a:r>
            <a:r>
              <a:rPr lang="en-US" dirty="0"/>
              <a:t> Cir. Intrinsic Test)</a:t>
            </a:r>
          </a:p>
          <a:p>
            <a:pPr>
              <a:lnSpc>
                <a:spcPct val="120000"/>
              </a:lnSpc>
            </a:pPr>
            <a:r>
              <a:rPr lang="en-US" dirty="0"/>
              <a:t>Consumers in Trademark Law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“Actual Confusion” and Consumer Surveys as key evidence of likely confusion (</a:t>
            </a:r>
            <a:r>
              <a:rPr lang="en-US" i="1" dirty="0"/>
              <a:t>but see </a:t>
            </a:r>
            <a:r>
              <a:rPr lang="en-US" dirty="0"/>
              <a:t>Sotomayor concurrences)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Judicial Policing of Expert Manipulation in Survey Design</a:t>
            </a:r>
          </a:p>
        </p:txBody>
      </p:sp>
    </p:spTree>
    <p:extLst>
      <p:ext uri="{BB962C8B-B14F-4D97-AF65-F5344CB8AC3E}">
        <p14:creationId xmlns:p14="http://schemas.microsoft.com/office/powerpoint/2010/main" val="325787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7965-0D9C-241C-728B-4EB1786B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Normative Implications (Or: “How I Learned to Stop Worrying and Love Vagueness”)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7511-8FE9-F149-80DE-3A3AFF82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Vagueness is Inescapable; the Real Question is Who Gets to Resolve It</a:t>
            </a:r>
          </a:p>
          <a:p>
            <a:r>
              <a:rPr lang="en-US" dirty="0"/>
              <a:t>Allocation of Interpretive Authority Reveals the Values—By Identifying the Privileged Communities—of an IP Regime</a:t>
            </a:r>
          </a:p>
          <a:p>
            <a:pPr lvl="1"/>
            <a:r>
              <a:rPr lang="en-US" dirty="0"/>
              <a:t>Patent Law and the PHOSITA – a system for producers and experts</a:t>
            </a:r>
          </a:p>
          <a:p>
            <a:pPr lvl="1"/>
            <a:r>
              <a:rPr lang="en-US" dirty="0"/>
              <a:t>Copyright Law and the Jury – a democratic system; common-sense morality</a:t>
            </a:r>
          </a:p>
          <a:p>
            <a:pPr lvl="1"/>
            <a:r>
              <a:rPr lang="en-US" dirty="0"/>
              <a:t>Trademark Law and the Consumer – Solicitude for the consumer susceptible to expert psychological manipulation by marketers</a:t>
            </a:r>
          </a:p>
          <a:p>
            <a:r>
              <a:rPr lang="en-US" dirty="0"/>
              <a:t>A Lingering Puzzle – Interpreters from </a:t>
            </a:r>
            <a:r>
              <a:rPr lang="en-US" i="1" dirty="0"/>
              <a:t>Outside</a:t>
            </a:r>
            <a:r>
              <a:rPr lang="en-US" dirty="0"/>
              <a:t> the Privileged Interpretive Community</a:t>
            </a:r>
          </a:p>
          <a:p>
            <a:pPr lvl="1"/>
            <a:r>
              <a:rPr lang="en-US" dirty="0"/>
              <a:t>Judges and Patent Claim Construction; Juries and Infringement</a:t>
            </a:r>
          </a:p>
          <a:p>
            <a:pPr lvl="1"/>
            <a:r>
              <a:rPr lang="en-US" dirty="0"/>
              <a:t>Bleeding of expert testimony on copying into substantial similarity deliberation in copyright (esp. w/r/t norms &amp; practices of creative communities)</a:t>
            </a:r>
          </a:p>
          <a:p>
            <a:pPr lvl="1"/>
            <a:r>
              <a:rPr lang="en-US" dirty="0"/>
              <a:t>Judges and Survey Experts Constructing the Imagined Consumer in Trademark</a:t>
            </a:r>
          </a:p>
        </p:txBody>
      </p:sp>
    </p:spTree>
    <p:extLst>
      <p:ext uri="{BB962C8B-B14F-4D97-AF65-F5344CB8AC3E}">
        <p14:creationId xmlns:p14="http://schemas.microsoft.com/office/powerpoint/2010/main" val="3252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92D5F-DE25-3B02-23EC-CFEABF650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E269-DF74-1C37-8EE1-C3C85CBD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Vagueness and “Notice”: A Pervasive Concern in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88BE1-BF53-CACE-E402-293B0280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44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Patent Law: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Merrill v. Yeomans: </a:t>
            </a:r>
            <a:r>
              <a:rPr lang="en-US" dirty="0"/>
              <a:t>“The public should not be deprived of rights supposed to belong to it, without being clearly told what it is that limits these rights.”</a:t>
            </a:r>
            <a:endParaRPr lang="en-US" i="1" dirty="0"/>
          </a:p>
          <a:p>
            <a:pPr lvl="1">
              <a:lnSpc>
                <a:spcPct val="120000"/>
              </a:lnSpc>
            </a:pPr>
            <a:r>
              <a:rPr lang="en-US" i="1" dirty="0"/>
              <a:t>Festo</a:t>
            </a:r>
            <a:r>
              <a:rPr lang="en-US" dirty="0"/>
              <a:t>: “If the range of equivalents is unclear, competitors may be unable to determine what is a permitted alternative to a patented invention and what is an infringing equivalent.”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Nautilus v. </a:t>
            </a:r>
            <a:r>
              <a:rPr lang="en-US" i="1" dirty="0" err="1"/>
              <a:t>BioSig</a:t>
            </a:r>
            <a:r>
              <a:rPr lang="en-US" dirty="0"/>
              <a:t>: “[A] patent must be precise enough to afford clear notice of what is claimed, thereby “apprising the public of what is still open to them.’”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2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65B78-7EF6-75F1-D301-7FDC98FF7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8989-7658-5457-915D-BC63DEB2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Vagueness and “Notice”: A Pervasive Concern in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899A-5E83-94E0-B3E3-24897F62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440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Copyright Law: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“Current claiming practice in copyright law is rigid, and it suffers from various defects, all tied to the </a:t>
            </a:r>
            <a:r>
              <a:rPr lang="en-US" u="sng" dirty="0"/>
              <a:t>poor content notice</a:t>
            </a:r>
            <a:r>
              <a:rPr lang="en-US" dirty="0"/>
              <a:t> effected by the central claims by exemplar.” (</a:t>
            </a:r>
            <a:r>
              <a:rPr lang="en-US" dirty="0" err="1"/>
              <a:t>Fromer</a:t>
            </a:r>
            <a:r>
              <a:rPr lang="en-US" dirty="0"/>
              <a:t>, </a:t>
            </a:r>
            <a:r>
              <a:rPr lang="en-US" i="1" dirty="0"/>
              <a:t>Claiming IP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Trademark Law: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Registration as Notice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Problem of Unregistered Trade Dress: “[I]f a court is unable to identify what types of designs will infringe a trade dress, </a:t>
            </a:r>
            <a:r>
              <a:rPr lang="en-US" u="sng" dirty="0"/>
              <a:t>how is a competitor in the jewelry business to know</a:t>
            </a:r>
            <a:r>
              <a:rPr lang="en-US" dirty="0"/>
              <a:t> what new designs would be subject to challenge[?]” (</a:t>
            </a:r>
            <a:r>
              <a:rPr lang="en-US" i="1" dirty="0" err="1"/>
              <a:t>Yurman</a:t>
            </a:r>
            <a:r>
              <a:rPr lang="en-US" i="1" dirty="0"/>
              <a:t> Design, Inc. v. PAJ, Inc.</a:t>
            </a:r>
            <a:r>
              <a:rPr lang="en-US" dirty="0"/>
              <a:t>)</a:t>
            </a:r>
            <a:endParaRPr lang="en-US" i="1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6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385-556B-C041-621B-88317E8C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Vagueness: IP Rights are </a:t>
            </a:r>
            <a:r>
              <a:rPr lang="en-US" u="sng" dirty="0"/>
              <a:t>Categorical</a:t>
            </a:r>
            <a:r>
              <a:rPr lang="en-US" dirty="0"/>
              <a:t> and </a:t>
            </a:r>
            <a:r>
              <a:rPr lang="en-US" u="sng" dirty="0"/>
              <a:t>Composite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51F41-DDCC-9D59-7ACF-0B526F5D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“property” in IP is invariably a </a:t>
            </a:r>
            <a:r>
              <a:rPr lang="en-US" u="sng" dirty="0"/>
              <a:t>category of possible things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(Cf. </a:t>
            </a:r>
            <a:r>
              <a:rPr lang="en-US" dirty="0" err="1"/>
              <a:t>Fromer</a:t>
            </a:r>
            <a:r>
              <a:rPr lang="en-US" dirty="0"/>
              <a:t>, </a:t>
            </a:r>
            <a:r>
              <a:rPr lang="en-US" i="1" dirty="0"/>
              <a:t>Claiming Intellectual Property</a:t>
            </a:r>
            <a:r>
              <a:rPr lang="en-US" dirty="0"/>
              <a:t>;</a:t>
            </a:r>
            <a:r>
              <a:rPr lang="en-US" i="1" dirty="0"/>
              <a:t> </a:t>
            </a:r>
            <a:r>
              <a:rPr lang="en-US" dirty="0"/>
              <a:t>Madison, </a:t>
            </a:r>
            <a:r>
              <a:rPr lang="en-US" i="1" dirty="0"/>
              <a:t>Law as Design: Objects, Concepts, and Digital Things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 “invention” is a category that includes various possible embodiments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“work” is a category that includes various possible “substantially similar” copies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“trademark” or “trade dress” is a category that includes various possible “uses” of “confusingly similar” symbols, elements, or product features</a:t>
            </a:r>
          </a:p>
          <a:p>
            <a:pPr>
              <a:lnSpc>
                <a:spcPct val="120000"/>
              </a:lnSpc>
            </a:pPr>
            <a:r>
              <a:rPr lang="en-US" dirty="0"/>
              <a:t>The category is </a:t>
            </a:r>
            <a:r>
              <a:rPr lang="en-US" u="sng" dirty="0"/>
              <a:t>composite</a:t>
            </a:r>
            <a:r>
              <a:rPr lang="en-US" dirty="0"/>
              <a:t>: membership is </a:t>
            </a:r>
            <a:r>
              <a:rPr lang="en-US" u="sng" dirty="0"/>
              <a:t>evaluated</a:t>
            </a:r>
            <a:r>
              <a:rPr lang="en-US" dirty="0"/>
              <a:t> extensionally by reference to </a:t>
            </a:r>
            <a:r>
              <a:rPr lang="en-US" u="sng" dirty="0"/>
              <a:t>elements</a:t>
            </a:r>
            <a:r>
              <a:rPr lang="en-US" dirty="0"/>
              <a:t> (even where the category is initially defined centrally or by exemplar)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limitations of a patent claim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(protectable) features or elements of a copyrighted work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components of a trademark or the elements of a trade dress</a:t>
            </a:r>
          </a:p>
        </p:txBody>
      </p:sp>
    </p:spTree>
    <p:extLst>
      <p:ext uri="{BB962C8B-B14F-4D97-AF65-F5344CB8AC3E}">
        <p14:creationId xmlns:p14="http://schemas.microsoft.com/office/powerpoint/2010/main" val="269760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5CF15-DB23-98E0-69F4-614FD122D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2ED0-E23F-C3F8-5C94-BC13A07B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IP Rights are Vague in (At Least) Two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4EC2-1C6B-0CD1-C152-BBEC774E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is within the category, and what is without the category? </a:t>
            </a:r>
          </a:p>
          <a:p>
            <a:r>
              <a:rPr lang="en-US" sz="3600" dirty="0"/>
              <a:t>How does this determination depend on the </a:t>
            </a:r>
            <a:r>
              <a:rPr lang="en-US" sz="3600" u="sng" dirty="0"/>
              <a:t>elements</a:t>
            </a:r>
            <a:r>
              <a:rPr lang="en-US" sz="3600" dirty="0"/>
              <a:t> used to define the category?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5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9F148-40E4-45F3-3399-71F01F68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87C0-2036-3002-5B4D-C2BBED29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Categories are Vague in a Familiar </a:t>
            </a:r>
            <a:r>
              <a:rPr lang="en-US" sz="4000" u="sng" dirty="0"/>
              <a:t>Qualitative</a:t>
            </a:r>
            <a:r>
              <a:rPr lang="en-US" sz="4000" dirty="0"/>
              <a:t>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23F7B-B8F5-EF97-4064-9BA86267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6284" cy="4351338"/>
          </a:xfrm>
        </p:spPr>
        <p:txBody>
          <a:bodyPr>
            <a:normAutofit/>
          </a:bodyPr>
          <a:lstStyle/>
          <a:p>
            <a:r>
              <a:rPr lang="en-US" sz="3200" dirty="0"/>
              <a:t>Vagueness turning on the Imprecision of Natural Language</a:t>
            </a:r>
          </a:p>
          <a:p>
            <a:pPr lvl="1"/>
            <a:r>
              <a:rPr lang="en-US" sz="2800" dirty="0"/>
              <a:t>Hart’s “Open Texture” – No Vehicles in the Park</a:t>
            </a:r>
          </a:p>
          <a:p>
            <a:pPr lvl="1"/>
            <a:r>
              <a:rPr lang="en-US" sz="2800" dirty="0"/>
              <a:t>Wittgenstein’s Rules Paradox: Skepticism about Meaning</a:t>
            </a:r>
          </a:p>
          <a:p>
            <a:r>
              <a:rPr lang="en-US" sz="3200" dirty="0"/>
              <a:t>Structurally similar vagueness arises with non-linguistic categories</a:t>
            </a:r>
          </a:p>
          <a:p>
            <a:pPr lvl="1"/>
            <a:r>
              <a:rPr lang="en-US" sz="2800" dirty="0"/>
              <a:t>Copyright in Visual Works: </a:t>
            </a:r>
            <a:r>
              <a:rPr lang="en-US" sz="2800" i="1" dirty="0"/>
              <a:t>See</a:t>
            </a:r>
            <a:r>
              <a:rPr lang="en-US" sz="2800" dirty="0"/>
              <a:t> </a:t>
            </a:r>
            <a:r>
              <a:rPr lang="en-US" sz="2800" dirty="0" err="1"/>
              <a:t>Tushnet</a:t>
            </a:r>
            <a:r>
              <a:rPr lang="en-US" sz="2800" dirty="0"/>
              <a:t>, </a:t>
            </a:r>
            <a:r>
              <a:rPr lang="en-US" sz="2800" i="1" dirty="0"/>
              <a:t>Worth a Thousand Words</a:t>
            </a:r>
          </a:p>
          <a:p>
            <a:pPr lvl="1"/>
            <a:r>
              <a:rPr lang="en-US" sz="2800" dirty="0"/>
              <a:t>Non-Word Trademarks &amp; Trade Dress: </a:t>
            </a:r>
            <a:r>
              <a:rPr lang="en-US" sz="2800" i="1" dirty="0"/>
              <a:t>See </a:t>
            </a:r>
            <a:r>
              <a:rPr lang="en-US" sz="2800" dirty="0" err="1"/>
              <a:t>Tushnet</a:t>
            </a:r>
            <a:r>
              <a:rPr lang="en-US" sz="2800" dirty="0"/>
              <a:t>, </a:t>
            </a:r>
            <a:r>
              <a:rPr lang="en-US" sz="2800" i="1" dirty="0"/>
              <a:t>Looking at the Lanham 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2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8752B-AE08-DB42-8309-8AEFCE2E2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F74-3780-7B0A-C744-0A5EF521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933181" cy="16162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Category Membership Evaluated by Reference to </a:t>
            </a:r>
            <a:r>
              <a:rPr lang="en-US" sz="2700" u="sng"/>
              <a:t>Elements</a:t>
            </a:r>
            <a:r>
              <a:rPr lang="en-US" sz="2700"/>
              <a:t> is </a:t>
            </a:r>
            <a:r>
              <a:rPr lang="en-US" sz="2700" u="sng"/>
              <a:t>Also</a:t>
            </a:r>
            <a:r>
              <a:rPr lang="en-US" sz="2700"/>
              <a:t> Vague in a </a:t>
            </a:r>
            <a:r>
              <a:rPr lang="en-US" sz="2700" u="sng"/>
              <a:t>Quantitative</a:t>
            </a:r>
            <a:r>
              <a:rPr lang="en-US" sz="2700"/>
              <a:t> Way: Soritical Vagueness</a:t>
            </a:r>
          </a:p>
        </p:txBody>
      </p:sp>
      <p:pic>
        <p:nvPicPr>
          <p:cNvPr id="2052" name="Picture 4" descr="theseus-ship-animation - Hector Kolonas">
            <a:extLst>
              <a:ext uri="{FF2B5EF4-FFF2-40B4-BE49-F238E27FC236}">
                <a16:creationId xmlns:a16="http://schemas.microsoft.com/office/drawing/2014/main" id="{26495109-2E57-DE48-146A-9C5866987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 r="13169"/>
          <a:stretch/>
        </p:blipFill>
        <p:spPr bwMode="auto">
          <a:xfrm>
            <a:off x="8357239" y="876300"/>
            <a:ext cx="2559830" cy="15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11B27-A2D9-E43D-1956-C013AB1D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933182" cy="3447832"/>
          </a:xfrm>
        </p:spPr>
        <p:txBody>
          <a:bodyPr anchor="t">
            <a:normAutofit/>
          </a:bodyPr>
          <a:lstStyle/>
          <a:p>
            <a:r>
              <a:rPr lang="en-US" sz="2000"/>
              <a:t>The Sorites Paradox</a:t>
            </a:r>
          </a:p>
          <a:p>
            <a:r>
              <a:rPr lang="en-US" sz="2000"/>
              <a:t>Cf. The Ship of Theseus</a:t>
            </a:r>
          </a:p>
          <a:p>
            <a:r>
              <a:rPr lang="en-US" sz="2000" u="sng"/>
              <a:t>Quantitative</a:t>
            </a:r>
            <a:r>
              <a:rPr lang="en-US" sz="2000"/>
              <a:t> Vagueness: </a:t>
            </a:r>
            <a:endParaRPr lang="en-US" sz="2000" u="sng"/>
          </a:p>
          <a:p>
            <a:pPr lvl="1"/>
            <a:r>
              <a:rPr lang="en-US" sz="2000" u="sng"/>
              <a:t>How many</a:t>
            </a:r>
            <a:r>
              <a:rPr lang="en-US" sz="2000"/>
              <a:t> elements need to be present for us to say the category’s definition is met? (How many grains in a heap?)</a:t>
            </a:r>
          </a:p>
          <a:p>
            <a:pPr lvl="1"/>
            <a:r>
              <a:rPr lang="en-US" sz="2000" u="sng"/>
              <a:t>How many</a:t>
            </a:r>
            <a:r>
              <a:rPr lang="en-US" sz="2000"/>
              <a:t> can be removed before falling out of the category?</a:t>
            </a:r>
          </a:p>
          <a:p>
            <a:pPr lvl="1"/>
            <a:endParaRPr lang="en-US" sz="2000"/>
          </a:p>
        </p:txBody>
      </p:sp>
      <p:pic>
        <p:nvPicPr>
          <p:cNvPr id="5" name="Picture 4" descr="A pile of brown powder&#10;&#10;Description automatically generated">
            <a:extLst>
              <a:ext uri="{FF2B5EF4-FFF2-40B4-BE49-F238E27FC236}">
                <a16:creationId xmlns:a16="http://schemas.microsoft.com/office/drawing/2014/main" id="{D72AC3CD-A50D-A25D-CE3D-07A6EA43E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455" y="2632164"/>
            <a:ext cx="2371400" cy="1582910"/>
          </a:xfrm>
          <a:prstGeom prst="rect">
            <a:avLst/>
          </a:prstGeom>
        </p:spPr>
      </p:pic>
      <p:pic>
        <p:nvPicPr>
          <p:cNvPr id="2050" name="Picture 2" descr="A painting of two people&#10;&#10;Description automatically generated">
            <a:extLst>
              <a:ext uri="{FF2B5EF4-FFF2-40B4-BE49-F238E27FC236}">
                <a16:creationId xmlns:a16="http://schemas.microsoft.com/office/drawing/2014/main" id="{44F30B39-96AC-9FA8-7177-4D127440C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2601" r="12821" b="24108"/>
          <a:stretch/>
        </p:blipFill>
        <p:spPr bwMode="auto">
          <a:xfrm>
            <a:off x="8681501" y="4421446"/>
            <a:ext cx="1911305" cy="15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BC054689-56EC-BBEF-17D5-3FAEAFF5C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8D84F49E-6627-6F97-5C42-38166C79C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60E6611D-1F85-FC1B-8175-3F6F70729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78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C1E9F-D1FA-DF82-A7FE-100665B4E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5AE0-56FC-AA95-D73C-E4502280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Vagueness of IP Rights Can Be </a:t>
            </a:r>
            <a:r>
              <a:rPr lang="en-US" u="sng" dirty="0"/>
              <a:t>Multidimensional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0C0F-64A8-607E-5676-596440B40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5201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Qualitative and Quantitative Vagueness Interact</a:t>
            </a:r>
          </a:p>
          <a:p>
            <a:pPr lvl="1"/>
            <a:r>
              <a:rPr lang="en-US" sz="2800" dirty="0"/>
              <a:t>Elements themselves may be </a:t>
            </a:r>
            <a:r>
              <a:rPr lang="en-US" sz="2800" u="sng" dirty="0"/>
              <a:t>qualitatively</a:t>
            </a:r>
            <a:r>
              <a:rPr lang="en-US" sz="2800" dirty="0"/>
              <a:t> vague.</a:t>
            </a:r>
          </a:p>
          <a:p>
            <a:pPr lvl="1"/>
            <a:r>
              <a:rPr lang="en-US" sz="2800" dirty="0"/>
              <a:t>Are some elements necessary, and/or sufficient, to establish category membership?</a:t>
            </a:r>
          </a:p>
          <a:p>
            <a:pPr lvl="1"/>
            <a:r>
              <a:rPr lang="en-US" sz="2800" dirty="0"/>
              <a:t>Is the necessity/sufficiency of any one element dependent on the presence/absence of any </a:t>
            </a:r>
            <a:r>
              <a:rPr lang="en-US" sz="2800" u="sng" dirty="0"/>
              <a:t>other</a:t>
            </a:r>
            <a:r>
              <a:rPr lang="en-US" sz="2800" dirty="0"/>
              <a:t> element?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  <p:pic>
        <p:nvPicPr>
          <p:cNvPr id="1026" name="Picture 2" descr="The goal of the shop is to make it fun and easy to choose a bottle of wine.">
            <a:extLst>
              <a:ext uri="{FF2B5EF4-FFF2-40B4-BE49-F238E27FC236}">
                <a16:creationId xmlns:a16="http://schemas.microsoft.com/office/drawing/2014/main" id="{0CE784C3-3682-6D0D-6DCD-45E4654D17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63" y="1424948"/>
            <a:ext cx="3638237" cy="51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3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D3F5-D5FE-FDF8-2187-25C101DB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B9CE-6B3C-459D-E249-2E30B9E9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Philosophical Responses to Qualitative and Quantitative Vagueness Differ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9E4F-B954-FEEB-5419-A8560B0E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3200" dirty="0"/>
              <a:t>Philosophical Responses to Quantitative (Soritical) Vagueness</a:t>
            </a:r>
          </a:p>
          <a:p>
            <a:pPr lvl="1"/>
            <a:r>
              <a:rPr lang="en-US" sz="2800" dirty="0"/>
              <a:t>Epistemic humility – there is a sharp boundary, but it is unknowable</a:t>
            </a:r>
          </a:p>
          <a:p>
            <a:pPr lvl="1"/>
            <a:r>
              <a:rPr lang="en-US" sz="2800" dirty="0"/>
              <a:t>Non-bivalence – there is a range of cases that neither satisfies nor fails the predicate (a </a:t>
            </a:r>
            <a:r>
              <a:rPr lang="en-US" sz="2800" i="1" dirty="0"/>
              <a:t>tertium quid</a:t>
            </a:r>
            <a:r>
              <a:rPr lang="en-US" sz="2800" dirty="0"/>
              <a:t>)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Neither of these are acceptable in enforcement of IP rights over vaguely defined composite things: Either there is infringement or there is not.</a:t>
            </a:r>
          </a:p>
        </p:txBody>
      </p:sp>
    </p:spTree>
    <p:extLst>
      <p:ext uri="{BB962C8B-B14F-4D97-AF65-F5344CB8AC3E}">
        <p14:creationId xmlns:p14="http://schemas.microsoft.com/office/powerpoint/2010/main" val="2148136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1132</Words>
  <Application>Microsoft Macintosh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Office Theme</vt:lpstr>
      <vt:lpstr>A Heap of IP: Vagueness in the Delineation of Intellectual Property Rights </vt:lpstr>
      <vt:lpstr>Vagueness and “Notice”: A Pervasive Concern in IP</vt:lpstr>
      <vt:lpstr>Vagueness and “Notice”: A Pervasive Concern in IP</vt:lpstr>
      <vt:lpstr>Sources of Vagueness: IP Rights are Categorical and Composite</vt:lpstr>
      <vt:lpstr>IP Rights are Vague in (At Least) Two Ways</vt:lpstr>
      <vt:lpstr>Categories are Vague in a Familiar Qualitative Way</vt:lpstr>
      <vt:lpstr>Category Membership Evaluated by Reference to Elements is Also Vague in a Quantitative Way: Soritical Vagueness</vt:lpstr>
      <vt:lpstr>Vagueness of IP Rights Can Be Multidimensional</vt:lpstr>
      <vt:lpstr>Philosophical Responses to Qualitative and Quantitative Vagueness Differ</vt:lpstr>
      <vt:lpstr>Responses to Qualitative and Quantitative Vagueness Differ</vt:lpstr>
      <vt:lpstr>IP Law is Kripkensteinian</vt:lpstr>
      <vt:lpstr>Communities Resolving the Vagueness Problem</vt:lpstr>
      <vt:lpstr>Normative Implications (Or: “How I Learned to Stop Worrying and Love Vagueness”)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Heap of IP: Vagueness in the Delineation of Intellectual Property Rights </dc:title>
  <dc:creator>Jeremy Sheff</dc:creator>
  <cp:lastModifiedBy>Jeremy Sheff</cp:lastModifiedBy>
  <cp:revision>30</cp:revision>
  <dcterms:created xsi:type="dcterms:W3CDTF">2024-01-30T18:30:19Z</dcterms:created>
  <dcterms:modified xsi:type="dcterms:W3CDTF">2024-02-03T20:14:10Z</dcterms:modified>
</cp:coreProperties>
</file>