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2" r:id="rId3"/>
    <p:sldId id="270" r:id="rId4"/>
    <p:sldId id="259" r:id="rId5"/>
    <p:sldId id="266" r:id="rId6"/>
    <p:sldId id="267" r:id="rId7"/>
    <p:sldId id="268" r:id="rId8"/>
    <p:sldId id="269" r:id="rId9"/>
    <p:sldId id="264" r:id="rId10"/>
    <p:sldId id="271" r:id="rId11"/>
    <p:sldId id="273" r:id="rId12"/>
    <p:sldId id="272"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p:restoredTop sz="96327"/>
  </p:normalViewPr>
  <p:slideViewPr>
    <p:cSldViewPr snapToGrid="0">
      <p:cViewPr varScale="1">
        <p:scale>
          <a:sx n="124" d="100"/>
          <a:sy n="124" d="100"/>
        </p:scale>
        <p:origin x="544"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B3A306-BDA8-CDE6-CA86-1CC387E44FE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CD7E719-0AC0-E0FD-9867-A9734AD8C47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A1D0241-3C04-7BE8-F5EF-D6B4CD63F7D7}"/>
              </a:ext>
            </a:extLst>
          </p:cNvPr>
          <p:cNvSpPr>
            <a:spLocks noGrp="1"/>
          </p:cNvSpPr>
          <p:nvPr>
            <p:ph type="dt" sz="half" idx="10"/>
          </p:nvPr>
        </p:nvSpPr>
        <p:spPr/>
        <p:txBody>
          <a:bodyPr/>
          <a:lstStyle/>
          <a:p>
            <a:fld id="{55007DB6-E537-064F-BAC0-87D8B8343C16}" type="datetimeFigureOut">
              <a:rPr lang="en-US" smtClean="0"/>
              <a:t>6/9/24</a:t>
            </a:fld>
            <a:endParaRPr lang="en-US"/>
          </a:p>
        </p:txBody>
      </p:sp>
      <p:sp>
        <p:nvSpPr>
          <p:cNvPr id="5" name="Footer Placeholder 4">
            <a:extLst>
              <a:ext uri="{FF2B5EF4-FFF2-40B4-BE49-F238E27FC236}">
                <a16:creationId xmlns:a16="http://schemas.microsoft.com/office/drawing/2014/main" id="{72FA7420-2DDF-647B-94DB-13EC03A6E9F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DA8C985-94E2-811C-BED1-D7BF92B2494A}"/>
              </a:ext>
            </a:extLst>
          </p:cNvPr>
          <p:cNvSpPr>
            <a:spLocks noGrp="1"/>
          </p:cNvSpPr>
          <p:nvPr>
            <p:ph type="sldNum" sz="quarter" idx="12"/>
          </p:nvPr>
        </p:nvSpPr>
        <p:spPr/>
        <p:txBody>
          <a:bodyPr/>
          <a:lstStyle/>
          <a:p>
            <a:fld id="{553115F9-014C-6C48-9AFC-A1EA194E3E01}" type="slidenum">
              <a:rPr lang="en-US" smtClean="0"/>
              <a:t>‹#›</a:t>
            </a:fld>
            <a:endParaRPr lang="en-US"/>
          </a:p>
        </p:txBody>
      </p:sp>
    </p:spTree>
    <p:extLst>
      <p:ext uri="{BB962C8B-B14F-4D97-AF65-F5344CB8AC3E}">
        <p14:creationId xmlns:p14="http://schemas.microsoft.com/office/powerpoint/2010/main" val="34461224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286890-DD41-B59B-43A1-F3BD8625554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B59CA9A-2F51-17F4-9ACE-76FD15C92D8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23F617D-804F-D6E1-8B45-D55BA0D7FF7E}"/>
              </a:ext>
            </a:extLst>
          </p:cNvPr>
          <p:cNvSpPr>
            <a:spLocks noGrp="1"/>
          </p:cNvSpPr>
          <p:nvPr>
            <p:ph type="dt" sz="half" idx="10"/>
          </p:nvPr>
        </p:nvSpPr>
        <p:spPr/>
        <p:txBody>
          <a:bodyPr/>
          <a:lstStyle/>
          <a:p>
            <a:fld id="{55007DB6-E537-064F-BAC0-87D8B8343C16}" type="datetimeFigureOut">
              <a:rPr lang="en-US" smtClean="0"/>
              <a:t>6/9/24</a:t>
            </a:fld>
            <a:endParaRPr lang="en-US"/>
          </a:p>
        </p:txBody>
      </p:sp>
      <p:sp>
        <p:nvSpPr>
          <p:cNvPr id="5" name="Footer Placeholder 4">
            <a:extLst>
              <a:ext uri="{FF2B5EF4-FFF2-40B4-BE49-F238E27FC236}">
                <a16:creationId xmlns:a16="http://schemas.microsoft.com/office/drawing/2014/main" id="{12A9B30C-49E1-DC34-F238-44037DB4103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9E6C4E4-21B3-0010-7B90-AE246A76D532}"/>
              </a:ext>
            </a:extLst>
          </p:cNvPr>
          <p:cNvSpPr>
            <a:spLocks noGrp="1"/>
          </p:cNvSpPr>
          <p:nvPr>
            <p:ph type="sldNum" sz="quarter" idx="12"/>
          </p:nvPr>
        </p:nvSpPr>
        <p:spPr/>
        <p:txBody>
          <a:bodyPr/>
          <a:lstStyle/>
          <a:p>
            <a:fld id="{553115F9-014C-6C48-9AFC-A1EA194E3E01}" type="slidenum">
              <a:rPr lang="en-US" smtClean="0"/>
              <a:t>‹#›</a:t>
            </a:fld>
            <a:endParaRPr lang="en-US"/>
          </a:p>
        </p:txBody>
      </p:sp>
    </p:spTree>
    <p:extLst>
      <p:ext uri="{BB962C8B-B14F-4D97-AF65-F5344CB8AC3E}">
        <p14:creationId xmlns:p14="http://schemas.microsoft.com/office/powerpoint/2010/main" val="34143191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9E200EA-8558-3EE1-77D1-B2D6192FFD8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76494EE-EFC1-A6BE-2122-83AB9F321E6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A92194-51D0-C5B5-8F46-A90DAD8A8D42}"/>
              </a:ext>
            </a:extLst>
          </p:cNvPr>
          <p:cNvSpPr>
            <a:spLocks noGrp="1"/>
          </p:cNvSpPr>
          <p:nvPr>
            <p:ph type="dt" sz="half" idx="10"/>
          </p:nvPr>
        </p:nvSpPr>
        <p:spPr/>
        <p:txBody>
          <a:bodyPr/>
          <a:lstStyle/>
          <a:p>
            <a:fld id="{55007DB6-E537-064F-BAC0-87D8B8343C16}" type="datetimeFigureOut">
              <a:rPr lang="en-US" smtClean="0"/>
              <a:t>6/9/24</a:t>
            </a:fld>
            <a:endParaRPr lang="en-US"/>
          </a:p>
        </p:txBody>
      </p:sp>
      <p:sp>
        <p:nvSpPr>
          <p:cNvPr id="5" name="Footer Placeholder 4">
            <a:extLst>
              <a:ext uri="{FF2B5EF4-FFF2-40B4-BE49-F238E27FC236}">
                <a16:creationId xmlns:a16="http://schemas.microsoft.com/office/drawing/2014/main" id="{75EAD421-F8B4-B9A0-F2D7-0B428D7616E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C458577-AC42-164F-F74D-04D4DA64C081}"/>
              </a:ext>
            </a:extLst>
          </p:cNvPr>
          <p:cNvSpPr>
            <a:spLocks noGrp="1"/>
          </p:cNvSpPr>
          <p:nvPr>
            <p:ph type="sldNum" sz="quarter" idx="12"/>
          </p:nvPr>
        </p:nvSpPr>
        <p:spPr/>
        <p:txBody>
          <a:bodyPr/>
          <a:lstStyle/>
          <a:p>
            <a:fld id="{553115F9-014C-6C48-9AFC-A1EA194E3E01}" type="slidenum">
              <a:rPr lang="en-US" smtClean="0"/>
              <a:t>‹#›</a:t>
            </a:fld>
            <a:endParaRPr lang="en-US"/>
          </a:p>
        </p:txBody>
      </p:sp>
    </p:spTree>
    <p:extLst>
      <p:ext uri="{BB962C8B-B14F-4D97-AF65-F5344CB8AC3E}">
        <p14:creationId xmlns:p14="http://schemas.microsoft.com/office/powerpoint/2010/main" val="38999150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5812B8-0D4B-B9C3-2583-671AF5C4E70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C9E4BBD-0603-32EF-EF6B-4DC3A5324DF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8D4332D-9A68-4219-D590-9E170F985695}"/>
              </a:ext>
            </a:extLst>
          </p:cNvPr>
          <p:cNvSpPr>
            <a:spLocks noGrp="1"/>
          </p:cNvSpPr>
          <p:nvPr>
            <p:ph type="dt" sz="half" idx="10"/>
          </p:nvPr>
        </p:nvSpPr>
        <p:spPr/>
        <p:txBody>
          <a:bodyPr/>
          <a:lstStyle/>
          <a:p>
            <a:fld id="{55007DB6-E537-064F-BAC0-87D8B8343C16}" type="datetimeFigureOut">
              <a:rPr lang="en-US" smtClean="0"/>
              <a:t>6/9/24</a:t>
            </a:fld>
            <a:endParaRPr lang="en-US"/>
          </a:p>
        </p:txBody>
      </p:sp>
      <p:sp>
        <p:nvSpPr>
          <p:cNvPr id="5" name="Footer Placeholder 4">
            <a:extLst>
              <a:ext uri="{FF2B5EF4-FFF2-40B4-BE49-F238E27FC236}">
                <a16:creationId xmlns:a16="http://schemas.microsoft.com/office/drawing/2014/main" id="{D65F89EA-6BEC-4F9F-A43B-4D0E990172F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E4550F6-DE24-D3AD-1D38-027A21D4752F}"/>
              </a:ext>
            </a:extLst>
          </p:cNvPr>
          <p:cNvSpPr>
            <a:spLocks noGrp="1"/>
          </p:cNvSpPr>
          <p:nvPr>
            <p:ph type="sldNum" sz="quarter" idx="12"/>
          </p:nvPr>
        </p:nvSpPr>
        <p:spPr/>
        <p:txBody>
          <a:bodyPr/>
          <a:lstStyle/>
          <a:p>
            <a:fld id="{553115F9-014C-6C48-9AFC-A1EA194E3E01}" type="slidenum">
              <a:rPr lang="en-US" smtClean="0"/>
              <a:t>‹#›</a:t>
            </a:fld>
            <a:endParaRPr lang="en-US"/>
          </a:p>
        </p:txBody>
      </p:sp>
    </p:spTree>
    <p:extLst>
      <p:ext uri="{BB962C8B-B14F-4D97-AF65-F5344CB8AC3E}">
        <p14:creationId xmlns:p14="http://schemas.microsoft.com/office/powerpoint/2010/main" val="18884549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7C7A6-C0CC-ECB9-9BD3-8A3BC52730D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4938C60-A021-FED3-E459-2998AF50C0A5}"/>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A9ADB1C-11CD-1271-698C-081426165C56}"/>
              </a:ext>
            </a:extLst>
          </p:cNvPr>
          <p:cNvSpPr>
            <a:spLocks noGrp="1"/>
          </p:cNvSpPr>
          <p:nvPr>
            <p:ph type="dt" sz="half" idx="10"/>
          </p:nvPr>
        </p:nvSpPr>
        <p:spPr/>
        <p:txBody>
          <a:bodyPr/>
          <a:lstStyle/>
          <a:p>
            <a:fld id="{55007DB6-E537-064F-BAC0-87D8B8343C16}" type="datetimeFigureOut">
              <a:rPr lang="en-US" smtClean="0"/>
              <a:t>6/9/24</a:t>
            </a:fld>
            <a:endParaRPr lang="en-US"/>
          </a:p>
        </p:txBody>
      </p:sp>
      <p:sp>
        <p:nvSpPr>
          <p:cNvPr id="5" name="Footer Placeholder 4">
            <a:extLst>
              <a:ext uri="{FF2B5EF4-FFF2-40B4-BE49-F238E27FC236}">
                <a16:creationId xmlns:a16="http://schemas.microsoft.com/office/drawing/2014/main" id="{3927D77F-43F9-BE64-9496-FA1C2DFDA6A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028534D-5C60-471C-CEA8-C31C627CB76B}"/>
              </a:ext>
            </a:extLst>
          </p:cNvPr>
          <p:cNvSpPr>
            <a:spLocks noGrp="1"/>
          </p:cNvSpPr>
          <p:nvPr>
            <p:ph type="sldNum" sz="quarter" idx="12"/>
          </p:nvPr>
        </p:nvSpPr>
        <p:spPr/>
        <p:txBody>
          <a:bodyPr/>
          <a:lstStyle/>
          <a:p>
            <a:fld id="{553115F9-014C-6C48-9AFC-A1EA194E3E01}" type="slidenum">
              <a:rPr lang="en-US" smtClean="0"/>
              <a:t>‹#›</a:t>
            </a:fld>
            <a:endParaRPr lang="en-US"/>
          </a:p>
        </p:txBody>
      </p:sp>
    </p:spTree>
    <p:extLst>
      <p:ext uri="{BB962C8B-B14F-4D97-AF65-F5344CB8AC3E}">
        <p14:creationId xmlns:p14="http://schemas.microsoft.com/office/powerpoint/2010/main" val="15087084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843596-6D7C-A261-7339-5C48F05D869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CF8C4CF-3EA5-CA0E-3321-C3ED3A4B25F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213FEDC-80C7-1431-3FE7-3CC5A9B86C4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AFBF2B3-BD44-9231-9DA3-FAE061A64AE2}"/>
              </a:ext>
            </a:extLst>
          </p:cNvPr>
          <p:cNvSpPr>
            <a:spLocks noGrp="1"/>
          </p:cNvSpPr>
          <p:nvPr>
            <p:ph type="dt" sz="half" idx="10"/>
          </p:nvPr>
        </p:nvSpPr>
        <p:spPr/>
        <p:txBody>
          <a:bodyPr/>
          <a:lstStyle/>
          <a:p>
            <a:fld id="{55007DB6-E537-064F-BAC0-87D8B8343C16}" type="datetimeFigureOut">
              <a:rPr lang="en-US" smtClean="0"/>
              <a:t>6/9/24</a:t>
            </a:fld>
            <a:endParaRPr lang="en-US"/>
          </a:p>
        </p:txBody>
      </p:sp>
      <p:sp>
        <p:nvSpPr>
          <p:cNvPr id="6" name="Footer Placeholder 5">
            <a:extLst>
              <a:ext uri="{FF2B5EF4-FFF2-40B4-BE49-F238E27FC236}">
                <a16:creationId xmlns:a16="http://schemas.microsoft.com/office/drawing/2014/main" id="{78C879B5-1D14-C3F7-6495-EAABF640C1B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6347EB5-2D6C-98F3-8C64-CE1C04332F78}"/>
              </a:ext>
            </a:extLst>
          </p:cNvPr>
          <p:cNvSpPr>
            <a:spLocks noGrp="1"/>
          </p:cNvSpPr>
          <p:nvPr>
            <p:ph type="sldNum" sz="quarter" idx="12"/>
          </p:nvPr>
        </p:nvSpPr>
        <p:spPr/>
        <p:txBody>
          <a:bodyPr/>
          <a:lstStyle/>
          <a:p>
            <a:fld id="{553115F9-014C-6C48-9AFC-A1EA194E3E01}" type="slidenum">
              <a:rPr lang="en-US" smtClean="0"/>
              <a:t>‹#›</a:t>
            </a:fld>
            <a:endParaRPr lang="en-US"/>
          </a:p>
        </p:txBody>
      </p:sp>
    </p:spTree>
    <p:extLst>
      <p:ext uri="{BB962C8B-B14F-4D97-AF65-F5344CB8AC3E}">
        <p14:creationId xmlns:p14="http://schemas.microsoft.com/office/powerpoint/2010/main" val="26109701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6B27A6-CCD1-6E3B-BB3B-DCE72318307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1A43505-4DC2-3563-52CD-C95AF2C0B98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D5CEA93-FDA0-4CE5-E63C-82FB4D4F1C2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4CD622D-DE68-ACE3-E6F5-D1849AC5D54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1AB794C-6BFD-4F6B-424F-7489754EF40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97EF9B7-1D34-66BC-7BB5-2710D3BFBFF6}"/>
              </a:ext>
            </a:extLst>
          </p:cNvPr>
          <p:cNvSpPr>
            <a:spLocks noGrp="1"/>
          </p:cNvSpPr>
          <p:nvPr>
            <p:ph type="dt" sz="half" idx="10"/>
          </p:nvPr>
        </p:nvSpPr>
        <p:spPr/>
        <p:txBody>
          <a:bodyPr/>
          <a:lstStyle/>
          <a:p>
            <a:fld id="{55007DB6-E537-064F-BAC0-87D8B8343C16}" type="datetimeFigureOut">
              <a:rPr lang="en-US" smtClean="0"/>
              <a:t>6/9/24</a:t>
            </a:fld>
            <a:endParaRPr lang="en-US"/>
          </a:p>
        </p:txBody>
      </p:sp>
      <p:sp>
        <p:nvSpPr>
          <p:cNvPr id="8" name="Footer Placeholder 7">
            <a:extLst>
              <a:ext uri="{FF2B5EF4-FFF2-40B4-BE49-F238E27FC236}">
                <a16:creationId xmlns:a16="http://schemas.microsoft.com/office/drawing/2014/main" id="{4FB3071C-5976-E085-6DBB-AD73659560C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0553A32-8677-A719-5245-C2C67CCB8C16}"/>
              </a:ext>
            </a:extLst>
          </p:cNvPr>
          <p:cNvSpPr>
            <a:spLocks noGrp="1"/>
          </p:cNvSpPr>
          <p:nvPr>
            <p:ph type="sldNum" sz="quarter" idx="12"/>
          </p:nvPr>
        </p:nvSpPr>
        <p:spPr/>
        <p:txBody>
          <a:bodyPr/>
          <a:lstStyle/>
          <a:p>
            <a:fld id="{553115F9-014C-6C48-9AFC-A1EA194E3E01}" type="slidenum">
              <a:rPr lang="en-US" smtClean="0"/>
              <a:t>‹#›</a:t>
            </a:fld>
            <a:endParaRPr lang="en-US"/>
          </a:p>
        </p:txBody>
      </p:sp>
    </p:spTree>
    <p:extLst>
      <p:ext uri="{BB962C8B-B14F-4D97-AF65-F5344CB8AC3E}">
        <p14:creationId xmlns:p14="http://schemas.microsoft.com/office/powerpoint/2010/main" val="28084467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F12CA9-5B76-3E35-B08D-6619ACC03A5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92DA494-CA09-3697-5F72-64D19417FC8B}"/>
              </a:ext>
            </a:extLst>
          </p:cNvPr>
          <p:cNvSpPr>
            <a:spLocks noGrp="1"/>
          </p:cNvSpPr>
          <p:nvPr>
            <p:ph type="dt" sz="half" idx="10"/>
          </p:nvPr>
        </p:nvSpPr>
        <p:spPr/>
        <p:txBody>
          <a:bodyPr/>
          <a:lstStyle/>
          <a:p>
            <a:fld id="{55007DB6-E537-064F-BAC0-87D8B8343C16}" type="datetimeFigureOut">
              <a:rPr lang="en-US" smtClean="0"/>
              <a:t>6/9/24</a:t>
            </a:fld>
            <a:endParaRPr lang="en-US"/>
          </a:p>
        </p:txBody>
      </p:sp>
      <p:sp>
        <p:nvSpPr>
          <p:cNvPr id="4" name="Footer Placeholder 3">
            <a:extLst>
              <a:ext uri="{FF2B5EF4-FFF2-40B4-BE49-F238E27FC236}">
                <a16:creationId xmlns:a16="http://schemas.microsoft.com/office/drawing/2014/main" id="{581FDBB4-3BF1-AAFF-449A-1CCB8E705B4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ECF2FDD-B8AB-07E8-CDFC-FDCAF38A7635}"/>
              </a:ext>
            </a:extLst>
          </p:cNvPr>
          <p:cNvSpPr>
            <a:spLocks noGrp="1"/>
          </p:cNvSpPr>
          <p:nvPr>
            <p:ph type="sldNum" sz="quarter" idx="12"/>
          </p:nvPr>
        </p:nvSpPr>
        <p:spPr/>
        <p:txBody>
          <a:bodyPr/>
          <a:lstStyle/>
          <a:p>
            <a:fld id="{553115F9-014C-6C48-9AFC-A1EA194E3E01}" type="slidenum">
              <a:rPr lang="en-US" smtClean="0"/>
              <a:t>‹#›</a:t>
            </a:fld>
            <a:endParaRPr lang="en-US"/>
          </a:p>
        </p:txBody>
      </p:sp>
    </p:spTree>
    <p:extLst>
      <p:ext uri="{BB962C8B-B14F-4D97-AF65-F5344CB8AC3E}">
        <p14:creationId xmlns:p14="http://schemas.microsoft.com/office/powerpoint/2010/main" val="37129541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81DAD17-3DB6-8E99-82FF-B37C270600D4}"/>
              </a:ext>
            </a:extLst>
          </p:cNvPr>
          <p:cNvSpPr>
            <a:spLocks noGrp="1"/>
          </p:cNvSpPr>
          <p:nvPr>
            <p:ph type="dt" sz="half" idx="10"/>
          </p:nvPr>
        </p:nvSpPr>
        <p:spPr/>
        <p:txBody>
          <a:bodyPr/>
          <a:lstStyle/>
          <a:p>
            <a:fld id="{55007DB6-E537-064F-BAC0-87D8B8343C16}" type="datetimeFigureOut">
              <a:rPr lang="en-US" smtClean="0"/>
              <a:t>6/9/24</a:t>
            </a:fld>
            <a:endParaRPr lang="en-US"/>
          </a:p>
        </p:txBody>
      </p:sp>
      <p:sp>
        <p:nvSpPr>
          <p:cNvPr id="3" name="Footer Placeholder 2">
            <a:extLst>
              <a:ext uri="{FF2B5EF4-FFF2-40B4-BE49-F238E27FC236}">
                <a16:creationId xmlns:a16="http://schemas.microsoft.com/office/drawing/2014/main" id="{7164A7FF-D820-9465-1076-FCC668D8C58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627B90B-E12C-9B57-FFC8-F8CCC3315B43}"/>
              </a:ext>
            </a:extLst>
          </p:cNvPr>
          <p:cNvSpPr>
            <a:spLocks noGrp="1"/>
          </p:cNvSpPr>
          <p:nvPr>
            <p:ph type="sldNum" sz="quarter" idx="12"/>
          </p:nvPr>
        </p:nvSpPr>
        <p:spPr/>
        <p:txBody>
          <a:bodyPr/>
          <a:lstStyle/>
          <a:p>
            <a:fld id="{553115F9-014C-6C48-9AFC-A1EA194E3E01}" type="slidenum">
              <a:rPr lang="en-US" smtClean="0"/>
              <a:t>‹#›</a:t>
            </a:fld>
            <a:endParaRPr lang="en-US"/>
          </a:p>
        </p:txBody>
      </p:sp>
    </p:spTree>
    <p:extLst>
      <p:ext uri="{BB962C8B-B14F-4D97-AF65-F5344CB8AC3E}">
        <p14:creationId xmlns:p14="http://schemas.microsoft.com/office/powerpoint/2010/main" val="41298867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C97AD6-1DE7-5612-EAC6-66D6E227D08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F6971A3-7A3D-832F-53C0-BFEE876945B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57D9CE9-37BB-9FF5-82B9-8D64BF8495B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CB63430-95DE-3311-BA73-EBD9923CF82B}"/>
              </a:ext>
            </a:extLst>
          </p:cNvPr>
          <p:cNvSpPr>
            <a:spLocks noGrp="1"/>
          </p:cNvSpPr>
          <p:nvPr>
            <p:ph type="dt" sz="half" idx="10"/>
          </p:nvPr>
        </p:nvSpPr>
        <p:spPr/>
        <p:txBody>
          <a:bodyPr/>
          <a:lstStyle/>
          <a:p>
            <a:fld id="{55007DB6-E537-064F-BAC0-87D8B8343C16}" type="datetimeFigureOut">
              <a:rPr lang="en-US" smtClean="0"/>
              <a:t>6/9/24</a:t>
            </a:fld>
            <a:endParaRPr lang="en-US"/>
          </a:p>
        </p:txBody>
      </p:sp>
      <p:sp>
        <p:nvSpPr>
          <p:cNvPr id="6" name="Footer Placeholder 5">
            <a:extLst>
              <a:ext uri="{FF2B5EF4-FFF2-40B4-BE49-F238E27FC236}">
                <a16:creationId xmlns:a16="http://schemas.microsoft.com/office/drawing/2014/main" id="{05FACCAA-7BCC-0CFF-5E28-3CD77F4E9C8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0BC282F-CDDC-86F9-76B8-BF2377F43427}"/>
              </a:ext>
            </a:extLst>
          </p:cNvPr>
          <p:cNvSpPr>
            <a:spLocks noGrp="1"/>
          </p:cNvSpPr>
          <p:nvPr>
            <p:ph type="sldNum" sz="quarter" idx="12"/>
          </p:nvPr>
        </p:nvSpPr>
        <p:spPr/>
        <p:txBody>
          <a:bodyPr/>
          <a:lstStyle/>
          <a:p>
            <a:fld id="{553115F9-014C-6C48-9AFC-A1EA194E3E01}" type="slidenum">
              <a:rPr lang="en-US" smtClean="0"/>
              <a:t>‹#›</a:t>
            </a:fld>
            <a:endParaRPr lang="en-US"/>
          </a:p>
        </p:txBody>
      </p:sp>
    </p:spTree>
    <p:extLst>
      <p:ext uri="{BB962C8B-B14F-4D97-AF65-F5344CB8AC3E}">
        <p14:creationId xmlns:p14="http://schemas.microsoft.com/office/powerpoint/2010/main" val="25246554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86D321-F0FC-474A-F725-24899EB3924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1F81B9C-1CF6-AE43-D306-ACA570FC1FC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1324B80-DEF6-0306-3BD6-89092DD1EF5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8134FF4-8617-8E04-B185-75F2BE6FF201}"/>
              </a:ext>
            </a:extLst>
          </p:cNvPr>
          <p:cNvSpPr>
            <a:spLocks noGrp="1"/>
          </p:cNvSpPr>
          <p:nvPr>
            <p:ph type="dt" sz="half" idx="10"/>
          </p:nvPr>
        </p:nvSpPr>
        <p:spPr/>
        <p:txBody>
          <a:bodyPr/>
          <a:lstStyle/>
          <a:p>
            <a:fld id="{55007DB6-E537-064F-BAC0-87D8B8343C16}" type="datetimeFigureOut">
              <a:rPr lang="en-US" smtClean="0"/>
              <a:t>6/9/24</a:t>
            </a:fld>
            <a:endParaRPr lang="en-US"/>
          </a:p>
        </p:txBody>
      </p:sp>
      <p:sp>
        <p:nvSpPr>
          <p:cNvPr id="6" name="Footer Placeholder 5">
            <a:extLst>
              <a:ext uri="{FF2B5EF4-FFF2-40B4-BE49-F238E27FC236}">
                <a16:creationId xmlns:a16="http://schemas.microsoft.com/office/drawing/2014/main" id="{0B62E262-A21A-2DE3-EE7A-42D0A742B30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9111CDF-E016-F0C4-689B-1C34E742F831}"/>
              </a:ext>
            </a:extLst>
          </p:cNvPr>
          <p:cNvSpPr>
            <a:spLocks noGrp="1"/>
          </p:cNvSpPr>
          <p:nvPr>
            <p:ph type="sldNum" sz="quarter" idx="12"/>
          </p:nvPr>
        </p:nvSpPr>
        <p:spPr/>
        <p:txBody>
          <a:bodyPr/>
          <a:lstStyle/>
          <a:p>
            <a:fld id="{553115F9-014C-6C48-9AFC-A1EA194E3E01}" type="slidenum">
              <a:rPr lang="en-US" smtClean="0"/>
              <a:t>‹#›</a:t>
            </a:fld>
            <a:endParaRPr lang="en-US"/>
          </a:p>
        </p:txBody>
      </p:sp>
    </p:spTree>
    <p:extLst>
      <p:ext uri="{BB962C8B-B14F-4D97-AF65-F5344CB8AC3E}">
        <p14:creationId xmlns:p14="http://schemas.microsoft.com/office/powerpoint/2010/main" val="7695146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3235845-945D-F6C8-7B73-B4DEA9A484A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C6CE71B-4BBA-AA95-F5D8-170381F056E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E9B7DD8-8333-E4ED-4F27-05B569C7A37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55007DB6-E537-064F-BAC0-87D8B8343C16}" type="datetimeFigureOut">
              <a:rPr lang="en-US" smtClean="0"/>
              <a:t>6/9/24</a:t>
            </a:fld>
            <a:endParaRPr lang="en-US"/>
          </a:p>
        </p:txBody>
      </p:sp>
      <p:sp>
        <p:nvSpPr>
          <p:cNvPr id="5" name="Footer Placeholder 4">
            <a:extLst>
              <a:ext uri="{FF2B5EF4-FFF2-40B4-BE49-F238E27FC236}">
                <a16:creationId xmlns:a16="http://schemas.microsoft.com/office/drawing/2014/main" id="{33C1B371-1A9D-B671-32AF-8DB791F9454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CAF87B39-E09D-CA3B-86E5-0D119D803AE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553115F9-014C-6C48-9AFC-A1EA194E3E01}" type="slidenum">
              <a:rPr lang="en-US" smtClean="0"/>
              <a:t>‹#›</a:t>
            </a:fld>
            <a:endParaRPr lang="en-US"/>
          </a:p>
        </p:txBody>
      </p:sp>
    </p:spTree>
    <p:extLst>
      <p:ext uri="{BB962C8B-B14F-4D97-AF65-F5344CB8AC3E}">
        <p14:creationId xmlns:p14="http://schemas.microsoft.com/office/powerpoint/2010/main" val="17891443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uspto.gov/dashboard/trademarks/"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C11F6D-3DD2-31AD-4B45-93E3746ACE2C}"/>
              </a:ext>
            </a:extLst>
          </p:cNvPr>
          <p:cNvSpPr>
            <a:spLocks noGrp="1"/>
          </p:cNvSpPr>
          <p:nvPr>
            <p:ph type="ctrTitle"/>
          </p:nvPr>
        </p:nvSpPr>
        <p:spPr/>
        <p:txBody>
          <a:bodyPr>
            <a:normAutofit fontScale="90000"/>
          </a:bodyPr>
          <a:lstStyle/>
          <a:p>
            <a:r>
              <a:rPr lang="en-US" dirty="0"/>
              <a:t>An Empirical Evaluation of the Trademark Modernization Act</a:t>
            </a:r>
          </a:p>
        </p:txBody>
      </p:sp>
      <p:sp>
        <p:nvSpPr>
          <p:cNvPr id="3" name="Subtitle 2">
            <a:extLst>
              <a:ext uri="{FF2B5EF4-FFF2-40B4-BE49-F238E27FC236}">
                <a16:creationId xmlns:a16="http://schemas.microsoft.com/office/drawing/2014/main" id="{BD688938-D3DB-C6E9-F1FE-BEC180C879B2}"/>
              </a:ext>
            </a:extLst>
          </p:cNvPr>
          <p:cNvSpPr>
            <a:spLocks noGrp="1"/>
          </p:cNvSpPr>
          <p:nvPr>
            <p:ph type="subTitle" idx="1"/>
          </p:nvPr>
        </p:nvSpPr>
        <p:spPr/>
        <p:txBody>
          <a:bodyPr/>
          <a:lstStyle/>
          <a:p>
            <a:r>
              <a:rPr lang="en-US" dirty="0"/>
              <a:t>University of Houston/IPIL  - 2024 National Conference in Santa Fe</a:t>
            </a:r>
          </a:p>
          <a:p>
            <a:r>
              <a:rPr lang="en-US" dirty="0"/>
              <a:t>Jeremy Sheff</a:t>
            </a:r>
          </a:p>
          <a:p>
            <a:r>
              <a:rPr lang="en-US" dirty="0"/>
              <a:t>St. John’s University</a:t>
            </a:r>
          </a:p>
        </p:txBody>
      </p:sp>
    </p:spTree>
    <p:extLst>
      <p:ext uri="{BB962C8B-B14F-4D97-AF65-F5344CB8AC3E}">
        <p14:creationId xmlns:p14="http://schemas.microsoft.com/office/powerpoint/2010/main" val="38418807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D7F751-D4B2-9EFC-01C7-ABAE839B3C88}"/>
              </a:ext>
            </a:extLst>
          </p:cNvPr>
          <p:cNvSpPr>
            <a:spLocks noGrp="1"/>
          </p:cNvSpPr>
          <p:nvPr>
            <p:ph type="title"/>
          </p:nvPr>
        </p:nvSpPr>
        <p:spPr/>
        <p:txBody>
          <a:bodyPr/>
          <a:lstStyle/>
          <a:p>
            <a:r>
              <a:rPr lang="en-US" dirty="0"/>
              <a:t>Is There Any Way of Avoiding This?</a:t>
            </a:r>
          </a:p>
        </p:txBody>
      </p:sp>
      <p:pic>
        <p:nvPicPr>
          <p:cNvPr id="8" name="Content Placeholder 7">
            <a:extLst>
              <a:ext uri="{FF2B5EF4-FFF2-40B4-BE49-F238E27FC236}">
                <a16:creationId xmlns:a16="http://schemas.microsoft.com/office/drawing/2014/main" id="{6AD3EE90-EA6B-97E0-ECA8-BE5AB0D86DFB}"/>
              </a:ext>
            </a:extLst>
          </p:cNvPr>
          <p:cNvPicPr>
            <a:picLocks noGrp="1" noChangeAspect="1"/>
          </p:cNvPicPr>
          <p:nvPr>
            <p:ph idx="1"/>
          </p:nvPr>
        </p:nvPicPr>
        <p:blipFill>
          <a:blip r:embed="rId2"/>
          <a:srcRect/>
          <a:stretch/>
        </p:blipFill>
        <p:spPr>
          <a:xfrm>
            <a:off x="1784066" y="1320105"/>
            <a:ext cx="8623867" cy="5172770"/>
          </a:xfrm>
        </p:spPr>
      </p:pic>
    </p:spTree>
    <p:extLst>
      <p:ext uri="{BB962C8B-B14F-4D97-AF65-F5344CB8AC3E}">
        <p14:creationId xmlns:p14="http://schemas.microsoft.com/office/powerpoint/2010/main" val="35698354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005766-DE52-5B26-8934-CE89B51DA729}"/>
              </a:ext>
            </a:extLst>
          </p:cNvPr>
          <p:cNvSpPr>
            <a:spLocks noGrp="1"/>
          </p:cNvSpPr>
          <p:nvPr>
            <p:ph type="title"/>
          </p:nvPr>
        </p:nvSpPr>
        <p:spPr/>
        <p:txBody>
          <a:bodyPr>
            <a:normAutofit/>
          </a:bodyPr>
          <a:lstStyle/>
          <a:p>
            <a:r>
              <a:rPr lang="en-US" dirty="0"/>
              <a:t>Clutter Is Cheap to Create and Costly to Remove</a:t>
            </a:r>
          </a:p>
        </p:txBody>
      </p:sp>
      <p:sp>
        <p:nvSpPr>
          <p:cNvPr id="3" name="Content Placeholder 2">
            <a:extLst>
              <a:ext uri="{FF2B5EF4-FFF2-40B4-BE49-F238E27FC236}">
                <a16:creationId xmlns:a16="http://schemas.microsoft.com/office/drawing/2014/main" id="{012FE947-9196-0947-F640-4E853E2A2BDC}"/>
              </a:ext>
            </a:extLst>
          </p:cNvPr>
          <p:cNvSpPr>
            <a:spLocks noGrp="1"/>
          </p:cNvSpPr>
          <p:nvPr>
            <p:ph idx="1"/>
          </p:nvPr>
        </p:nvSpPr>
        <p:spPr>
          <a:xfrm>
            <a:off x="838200" y="1825625"/>
            <a:ext cx="10515600" cy="4780658"/>
          </a:xfrm>
        </p:spPr>
        <p:txBody>
          <a:bodyPr>
            <a:normAutofit/>
          </a:bodyPr>
          <a:lstStyle/>
          <a:p>
            <a:r>
              <a:rPr lang="en-US" dirty="0"/>
              <a:t>Institutional Responses exacerbate the problem</a:t>
            </a:r>
          </a:p>
          <a:p>
            <a:pPr lvl="1"/>
            <a:r>
              <a:rPr lang="en-US" dirty="0"/>
              <a:t>A TEAS Plus application to register a trademark costs $250 per class</a:t>
            </a:r>
          </a:p>
          <a:p>
            <a:pPr lvl="1"/>
            <a:r>
              <a:rPr lang="en-US" dirty="0"/>
              <a:t>A Petition to Institute a TMA proceeding costs $400</a:t>
            </a:r>
          </a:p>
          <a:p>
            <a:r>
              <a:rPr lang="en-US" dirty="0"/>
              <a:t>Making clutter costlier to create imposes costs on </a:t>
            </a:r>
            <a:r>
              <a:rPr lang="en-US" u="sng" dirty="0"/>
              <a:t>everybody</a:t>
            </a:r>
            <a:r>
              <a:rPr lang="en-US" dirty="0"/>
              <a:t>, not just the clutterers</a:t>
            </a:r>
          </a:p>
        </p:txBody>
      </p:sp>
    </p:spTree>
    <p:extLst>
      <p:ext uri="{BB962C8B-B14F-4D97-AF65-F5344CB8AC3E}">
        <p14:creationId xmlns:p14="http://schemas.microsoft.com/office/powerpoint/2010/main" val="22057694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005766-DE52-5B26-8934-CE89B51DA729}"/>
              </a:ext>
            </a:extLst>
          </p:cNvPr>
          <p:cNvSpPr>
            <a:spLocks noGrp="1"/>
          </p:cNvSpPr>
          <p:nvPr>
            <p:ph type="title"/>
          </p:nvPr>
        </p:nvSpPr>
        <p:spPr/>
        <p:txBody>
          <a:bodyPr/>
          <a:lstStyle/>
          <a:p>
            <a:r>
              <a:rPr lang="en-US" dirty="0"/>
              <a:t>Of Automation and Perverse Incentives</a:t>
            </a:r>
          </a:p>
        </p:txBody>
      </p:sp>
      <p:sp>
        <p:nvSpPr>
          <p:cNvPr id="3" name="Content Placeholder 2">
            <a:extLst>
              <a:ext uri="{FF2B5EF4-FFF2-40B4-BE49-F238E27FC236}">
                <a16:creationId xmlns:a16="http://schemas.microsoft.com/office/drawing/2014/main" id="{012FE947-9196-0947-F640-4E853E2A2BDC}"/>
              </a:ext>
            </a:extLst>
          </p:cNvPr>
          <p:cNvSpPr>
            <a:spLocks noGrp="1"/>
          </p:cNvSpPr>
          <p:nvPr>
            <p:ph idx="1"/>
          </p:nvPr>
        </p:nvSpPr>
        <p:spPr>
          <a:xfrm>
            <a:off x="838200" y="1825625"/>
            <a:ext cx="10515600" cy="4780658"/>
          </a:xfrm>
        </p:spPr>
        <p:txBody>
          <a:bodyPr>
            <a:normAutofit/>
          </a:bodyPr>
          <a:lstStyle/>
          <a:p>
            <a:r>
              <a:rPr lang="en-US" dirty="0"/>
              <a:t>There are broad incentives to create clutter; these incentives scale</a:t>
            </a:r>
          </a:p>
          <a:p>
            <a:pPr lvl="1"/>
            <a:r>
              <a:rPr lang="en-US" dirty="0"/>
              <a:t>Algorithmic enforcement and positioning on e-commerce platforms </a:t>
            </a:r>
          </a:p>
          <a:p>
            <a:pPr lvl="1"/>
            <a:r>
              <a:rPr lang="en-US" dirty="0"/>
              <a:t>Chinese government bounties (now largely defunct)</a:t>
            </a:r>
          </a:p>
          <a:p>
            <a:r>
              <a:rPr lang="en-US" dirty="0"/>
              <a:t>The incentives to remove clutter are narrow and </a:t>
            </a:r>
            <a:r>
              <a:rPr lang="en-US" u="sng" dirty="0"/>
              <a:t>don’t</a:t>
            </a:r>
            <a:r>
              <a:rPr lang="en-US" dirty="0"/>
              <a:t> scale</a:t>
            </a:r>
          </a:p>
          <a:p>
            <a:pPr lvl="1"/>
            <a:r>
              <a:rPr lang="en-US" dirty="0"/>
              <a:t>A fishy-looking hit in a clearance search</a:t>
            </a:r>
          </a:p>
          <a:p>
            <a:pPr lvl="1"/>
            <a:r>
              <a:rPr lang="en-US" dirty="0"/>
              <a:t>A priority contest between competitors</a:t>
            </a:r>
          </a:p>
          <a:p>
            <a:pPr lvl="1"/>
            <a:r>
              <a:rPr lang="en-US" dirty="0"/>
              <a:t>An examiner discovering a specimen farm</a:t>
            </a:r>
          </a:p>
          <a:p>
            <a:r>
              <a:rPr lang="en-US" dirty="0"/>
              <a:t>Automation creates this asymmetry—and with it opportunities for bad-faith manipulation—when information is important to human beings who use the automated system but invisible to the machines that run it.</a:t>
            </a:r>
          </a:p>
          <a:p>
            <a:endParaRPr lang="en-US" dirty="0"/>
          </a:p>
        </p:txBody>
      </p:sp>
    </p:spTree>
    <p:extLst>
      <p:ext uri="{BB962C8B-B14F-4D97-AF65-F5344CB8AC3E}">
        <p14:creationId xmlns:p14="http://schemas.microsoft.com/office/powerpoint/2010/main" val="25015271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C28038-42AE-6F7F-683E-F9F60EFD603D}"/>
              </a:ext>
            </a:extLst>
          </p:cNvPr>
          <p:cNvSpPr>
            <a:spLocks noGrp="1"/>
          </p:cNvSpPr>
          <p:nvPr>
            <p:ph type="title"/>
          </p:nvPr>
        </p:nvSpPr>
        <p:spPr/>
        <p:txBody>
          <a:bodyPr/>
          <a:lstStyle/>
          <a:p>
            <a:r>
              <a:rPr lang="en-US" dirty="0"/>
              <a:t>The Problem: Clutter on the Register</a:t>
            </a:r>
          </a:p>
        </p:txBody>
      </p:sp>
      <p:sp>
        <p:nvSpPr>
          <p:cNvPr id="3" name="Content Placeholder 2">
            <a:extLst>
              <a:ext uri="{FF2B5EF4-FFF2-40B4-BE49-F238E27FC236}">
                <a16:creationId xmlns:a16="http://schemas.microsoft.com/office/drawing/2014/main" id="{F16FF2D7-2751-9E3D-AFEF-3CD463C2271A}"/>
              </a:ext>
            </a:extLst>
          </p:cNvPr>
          <p:cNvSpPr>
            <a:spLocks noGrp="1"/>
          </p:cNvSpPr>
          <p:nvPr>
            <p:ph idx="1"/>
          </p:nvPr>
        </p:nvSpPr>
        <p:spPr>
          <a:xfrm>
            <a:off x="838200" y="1825625"/>
            <a:ext cx="10515600" cy="4760110"/>
          </a:xfrm>
        </p:spPr>
        <p:txBody>
          <a:bodyPr>
            <a:normAutofit/>
          </a:bodyPr>
          <a:lstStyle/>
          <a:p>
            <a:r>
              <a:rPr lang="en-US" dirty="0"/>
              <a:t>Unused registrations raise clearance costs and keep potentially useful marks out of the hands of productive companies</a:t>
            </a:r>
          </a:p>
          <a:p>
            <a:r>
              <a:rPr lang="en-US" dirty="0"/>
              <a:t>Perverse Incentives Encourage Registration of Unused Marks</a:t>
            </a:r>
          </a:p>
          <a:p>
            <a:pPr lvl="1"/>
            <a:r>
              <a:rPr lang="en-US" dirty="0"/>
              <a:t>Chinese Government Bounties</a:t>
            </a:r>
          </a:p>
          <a:p>
            <a:pPr lvl="1"/>
            <a:r>
              <a:rPr lang="en-US" dirty="0"/>
              <a:t>E-Commerce Platform Trademark Registries (esp. Amazon)</a:t>
            </a:r>
          </a:p>
          <a:p>
            <a:r>
              <a:rPr lang="en-US" dirty="0"/>
              <a:t>The Scope of the Problem</a:t>
            </a:r>
          </a:p>
          <a:p>
            <a:pPr lvl="1"/>
            <a:r>
              <a:rPr lang="en-US" dirty="0"/>
              <a:t>Random audits of renewal applications find that about half claim the mark for goods on which the registrant isn’t using them, and 10-15% claim a mark that is not being used at all</a:t>
            </a:r>
          </a:p>
          <a:p>
            <a:pPr lvl="1"/>
            <a:r>
              <a:rPr lang="en-US" dirty="0"/>
              <a:t>Increase in applications from China has become a burden to the examiner corps</a:t>
            </a:r>
          </a:p>
        </p:txBody>
      </p:sp>
    </p:spTree>
    <p:extLst>
      <p:ext uri="{BB962C8B-B14F-4D97-AF65-F5344CB8AC3E}">
        <p14:creationId xmlns:p14="http://schemas.microsoft.com/office/powerpoint/2010/main" val="28584659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C28038-42AE-6F7F-683E-F9F60EFD603D}"/>
              </a:ext>
            </a:extLst>
          </p:cNvPr>
          <p:cNvSpPr>
            <a:spLocks noGrp="1"/>
          </p:cNvSpPr>
          <p:nvPr>
            <p:ph type="title"/>
          </p:nvPr>
        </p:nvSpPr>
        <p:spPr/>
        <p:txBody>
          <a:bodyPr/>
          <a:lstStyle/>
          <a:p>
            <a:r>
              <a:rPr lang="en-US" dirty="0"/>
              <a:t>TMA Proceedings: Expungement &amp; Reexam</a:t>
            </a:r>
          </a:p>
        </p:txBody>
      </p:sp>
      <p:sp>
        <p:nvSpPr>
          <p:cNvPr id="3" name="Content Placeholder 2">
            <a:extLst>
              <a:ext uri="{FF2B5EF4-FFF2-40B4-BE49-F238E27FC236}">
                <a16:creationId xmlns:a16="http://schemas.microsoft.com/office/drawing/2014/main" id="{F16FF2D7-2751-9E3D-AFEF-3CD463C2271A}"/>
              </a:ext>
            </a:extLst>
          </p:cNvPr>
          <p:cNvSpPr>
            <a:spLocks noGrp="1"/>
          </p:cNvSpPr>
          <p:nvPr>
            <p:ph idx="1"/>
          </p:nvPr>
        </p:nvSpPr>
        <p:spPr>
          <a:xfrm>
            <a:off x="838200" y="1825625"/>
            <a:ext cx="10515600" cy="4760110"/>
          </a:xfrm>
        </p:spPr>
        <p:txBody>
          <a:bodyPr>
            <a:normAutofit/>
          </a:bodyPr>
          <a:lstStyle/>
          <a:p>
            <a:r>
              <a:rPr lang="en-US" dirty="0"/>
              <a:t>§16a Expungements: </a:t>
            </a:r>
          </a:p>
          <a:p>
            <a:pPr lvl="1"/>
            <a:r>
              <a:rPr lang="en-US" dirty="0"/>
              <a:t>Expungement “on the basis that the mark has never been used in commerce on or in connection with some or all of the goods or services recited in the registration.”</a:t>
            </a:r>
          </a:p>
          <a:p>
            <a:r>
              <a:rPr lang="en-US" dirty="0"/>
              <a:t>§16b Reexamination:</a:t>
            </a:r>
          </a:p>
          <a:p>
            <a:pPr lvl="1"/>
            <a:r>
              <a:rPr lang="en-US" dirty="0"/>
              <a:t>Cancellation “on the basis that the mark was not in use in commerce on or in connection with some or all of the goods or services recited in the registration on or before the relevant date.”</a:t>
            </a:r>
          </a:p>
          <a:p>
            <a:pPr lvl="1"/>
            <a:r>
              <a:rPr lang="en-US" dirty="0"/>
              <a:t>Relevant Date:</a:t>
            </a:r>
          </a:p>
          <a:p>
            <a:pPr lvl="2"/>
            <a:r>
              <a:rPr lang="en-US" dirty="0"/>
              <a:t>For 1(a) use-based applications, the application date (unless filing basis later amended to 1(b))</a:t>
            </a:r>
          </a:p>
          <a:p>
            <a:pPr lvl="2"/>
            <a:r>
              <a:rPr lang="en-US" dirty="0"/>
              <a:t>For 1(b) intent-to-use applications, the date when the statement of use was filed (or the deadline for filing a statement of use)</a:t>
            </a:r>
          </a:p>
        </p:txBody>
      </p:sp>
    </p:spTree>
    <p:extLst>
      <p:ext uri="{BB962C8B-B14F-4D97-AF65-F5344CB8AC3E}">
        <p14:creationId xmlns:p14="http://schemas.microsoft.com/office/powerpoint/2010/main" val="36540370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2366D5-4100-3081-0727-BCEDA7D8009A}"/>
              </a:ext>
            </a:extLst>
          </p:cNvPr>
          <p:cNvSpPr>
            <a:spLocks noGrp="1"/>
          </p:cNvSpPr>
          <p:nvPr>
            <p:ph type="title"/>
          </p:nvPr>
        </p:nvSpPr>
        <p:spPr/>
        <p:txBody>
          <a:bodyPr/>
          <a:lstStyle/>
          <a:p>
            <a:r>
              <a:rPr lang="en-US" dirty="0"/>
              <a:t>Who Initiates Proceedings?</a:t>
            </a:r>
          </a:p>
        </p:txBody>
      </p:sp>
      <p:graphicFrame>
        <p:nvGraphicFramePr>
          <p:cNvPr id="6" name="Content Placeholder 5">
            <a:extLst>
              <a:ext uri="{FF2B5EF4-FFF2-40B4-BE49-F238E27FC236}">
                <a16:creationId xmlns:a16="http://schemas.microsoft.com/office/drawing/2014/main" id="{085839C4-40CB-0269-D019-B83DE65CA7D5}"/>
              </a:ext>
            </a:extLst>
          </p:cNvPr>
          <p:cNvGraphicFramePr>
            <a:graphicFrameLocks noGrp="1"/>
          </p:cNvGraphicFramePr>
          <p:nvPr>
            <p:ph idx="1"/>
            <p:extLst>
              <p:ext uri="{D42A27DB-BD31-4B8C-83A1-F6EECF244321}">
                <p14:modId xmlns:p14="http://schemas.microsoft.com/office/powerpoint/2010/main" val="2639336325"/>
              </p:ext>
            </p:extLst>
          </p:nvPr>
        </p:nvGraphicFramePr>
        <p:xfrm>
          <a:off x="838200" y="1690687"/>
          <a:ext cx="10515599" cy="3157180"/>
        </p:xfrm>
        <a:graphic>
          <a:graphicData uri="http://schemas.openxmlformats.org/drawingml/2006/table">
            <a:tbl>
              <a:tblPr firstRow="1" firstCol="1" bandRow="1">
                <a:tableStyleId>{616DA210-FB5B-4158-B5E0-FEB733F419BA}</a:tableStyleId>
              </a:tblPr>
              <a:tblGrid>
                <a:gridCol w="2500901">
                  <a:extLst>
                    <a:ext uri="{9D8B030D-6E8A-4147-A177-3AD203B41FA5}">
                      <a16:colId xmlns:a16="http://schemas.microsoft.com/office/drawing/2014/main" val="3189210959"/>
                    </a:ext>
                  </a:extLst>
                </a:gridCol>
                <a:gridCol w="2106610">
                  <a:extLst>
                    <a:ext uri="{9D8B030D-6E8A-4147-A177-3AD203B41FA5}">
                      <a16:colId xmlns:a16="http://schemas.microsoft.com/office/drawing/2014/main" val="1240166372"/>
                    </a:ext>
                  </a:extLst>
                </a:gridCol>
                <a:gridCol w="2311278">
                  <a:extLst>
                    <a:ext uri="{9D8B030D-6E8A-4147-A177-3AD203B41FA5}">
                      <a16:colId xmlns:a16="http://schemas.microsoft.com/office/drawing/2014/main" val="3003985484"/>
                    </a:ext>
                  </a:extLst>
                </a:gridCol>
                <a:gridCol w="2311685">
                  <a:extLst>
                    <a:ext uri="{9D8B030D-6E8A-4147-A177-3AD203B41FA5}">
                      <a16:colId xmlns:a16="http://schemas.microsoft.com/office/drawing/2014/main" val="2449931360"/>
                    </a:ext>
                  </a:extLst>
                </a:gridCol>
                <a:gridCol w="1285125">
                  <a:extLst>
                    <a:ext uri="{9D8B030D-6E8A-4147-A177-3AD203B41FA5}">
                      <a16:colId xmlns:a16="http://schemas.microsoft.com/office/drawing/2014/main" val="493224954"/>
                    </a:ext>
                  </a:extLst>
                </a:gridCol>
              </a:tblGrid>
              <a:tr h="887264">
                <a:tc>
                  <a:txBody>
                    <a:bodyPr/>
                    <a:lstStyle/>
                    <a:p>
                      <a:pPr marL="0" marR="0" indent="228600" algn="r">
                        <a:spcBef>
                          <a:spcPts val="0"/>
                        </a:spcBef>
                        <a:spcAft>
                          <a:spcPts val="0"/>
                        </a:spcAft>
                      </a:pPr>
                      <a:r>
                        <a:rPr lang="en-US" sz="2400" dirty="0">
                          <a:effectLst/>
                        </a:rPr>
                        <a:t> </a:t>
                      </a:r>
                      <a:endParaRPr lang="en-US" sz="2400" dirty="0">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indent="0" algn="r">
                        <a:spcBef>
                          <a:spcPts val="0"/>
                        </a:spcBef>
                        <a:spcAft>
                          <a:spcPts val="0"/>
                        </a:spcAft>
                      </a:pPr>
                      <a:r>
                        <a:rPr lang="en-US" sz="2400" dirty="0">
                          <a:effectLst/>
                        </a:rPr>
                        <a:t>Director-Initiated</a:t>
                      </a:r>
                      <a:endParaRPr lang="en-US" sz="2400" dirty="0">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indent="0" algn="r">
                        <a:spcBef>
                          <a:spcPts val="0"/>
                        </a:spcBef>
                        <a:spcAft>
                          <a:spcPts val="0"/>
                        </a:spcAft>
                      </a:pPr>
                      <a:r>
                        <a:rPr lang="en-US" sz="2400">
                          <a:effectLst/>
                        </a:rPr>
                        <a:t>Petitioner-Initiated</a:t>
                      </a:r>
                      <a:endParaRPr lang="en-US" sz="2400">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indent="0" algn="r">
                        <a:spcBef>
                          <a:spcPts val="0"/>
                        </a:spcBef>
                        <a:spcAft>
                          <a:spcPts val="0"/>
                        </a:spcAft>
                      </a:pPr>
                      <a:r>
                        <a:rPr lang="en-US" sz="2400" dirty="0">
                          <a:effectLst/>
                        </a:rPr>
                        <a:t>Commandeered</a:t>
                      </a:r>
                      <a:endParaRPr lang="en-US" sz="2400" dirty="0">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indent="0" algn="r">
                        <a:spcBef>
                          <a:spcPts val="0"/>
                        </a:spcBef>
                        <a:spcAft>
                          <a:spcPts val="0"/>
                        </a:spcAft>
                      </a:pPr>
                      <a:r>
                        <a:rPr lang="en-US" sz="2400" dirty="0">
                          <a:effectLst/>
                        </a:rPr>
                        <a:t>Total</a:t>
                      </a:r>
                      <a:endParaRPr lang="en-US" sz="2400" dirty="0">
                        <a:effectLst/>
                        <a:latin typeface="Garamond" panose="02020404030301010803" pitchFamily="18" charset="0"/>
                        <a:ea typeface="Times New Roman" panose="02020603050405020304" pitchFamily="18" charset="0"/>
                        <a:cs typeface="Times New Roman" panose="02020603050405020304" pitchFamily="18" charset="0"/>
                      </a:endParaRPr>
                    </a:p>
                  </a:txBody>
                  <a:tcPr marL="34925" marR="34925" marT="34925" marB="34925" anchor="b"/>
                </a:tc>
                <a:extLst>
                  <a:ext uri="{0D108BD9-81ED-4DB2-BD59-A6C34878D82A}">
                    <a16:rowId xmlns:a16="http://schemas.microsoft.com/office/drawing/2014/main" val="926786822"/>
                  </a:ext>
                </a:extLst>
              </a:tr>
              <a:tr h="691326">
                <a:tc>
                  <a:txBody>
                    <a:bodyPr/>
                    <a:lstStyle/>
                    <a:p>
                      <a:pPr marL="0" marR="0" indent="228600" algn="r">
                        <a:spcBef>
                          <a:spcPts val="0"/>
                        </a:spcBef>
                        <a:spcAft>
                          <a:spcPts val="0"/>
                        </a:spcAft>
                      </a:pPr>
                      <a:r>
                        <a:rPr lang="en-US" sz="2400" dirty="0">
                          <a:effectLst/>
                        </a:rPr>
                        <a:t> Expungement</a:t>
                      </a:r>
                      <a:endParaRPr lang="en-US" sz="2400" dirty="0">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indent="228600" algn="r">
                        <a:spcBef>
                          <a:spcPts val="0"/>
                        </a:spcBef>
                        <a:spcAft>
                          <a:spcPts val="0"/>
                        </a:spcAft>
                      </a:pPr>
                      <a:r>
                        <a:rPr lang="en-US" sz="2400">
                          <a:effectLst/>
                        </a:rPr>
                        <a:t>1</a:t>
                      </a:r>
                      <a:endParaRPr lang="en-US" sz="2400">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indent="228600" algn="r">
                        <a:spcBef>
                          <a:spcPts val="0"/>
                        </a:spcBef>
                        <a:spcAft>
                          <a:spcPts val="0"/>
                        </a:spcAft>
                      </a:pPr>
                      <a:r>
                        <a:rPr lang="en-US" sz="2400">
                          <a:effectLst/>
                        </a:rPr>
                        <a:t>209</a:t>
                      </a:r>
                      <a:endParaRPr lang="en-US" sz="2400">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indent="228600" algn="r">
                        <a:spcBef>
                          <a:spcPts val="0"/>
                        </a:spcBef>
                        <a:spcAft>
                          <a:spcPts val="0"/>
                        </a:spcAft>
                      </a:pPr>
                      <a:r>
                        <a:rPr lang="en-US" sz="2400">
                          <a:effectLst/>
                        </a:rPr>
                        <a:t>38</a:t>
                      </a:r>
                      <a:endParaRPr lang="en-US" sz="2400">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indent="228600" algn="r">
                        <a:spcBef>
                          <a:spcPts val="0"/>
                        </a:spcBef>
                        <a:spcAft>
                          <a:spcPts val="0"/>
                        </a:spcAft>
                      </a:pPr>
                      <a:r>
                        <a:rPr lang="en-US" sz="2400" dirty="0">
                          <a:effectLst/>
                        </a:rPr>
                        <a:t>248</a:t>
                      </a:r>
                      <a:endParaRPr lang="en-US" sz="2400" dirty="0">
                        <a:effectLst/>
                        <a:latin typeface="Garamond" panose="02020404030301010803" pitchFamily="18" charset="0"/>
                        <a:ea typeface="Times New Roman" panose="02020603050405020304" pitchFamily="18" charset="0"/>
                        <a:cs typeface="Times New Roman" panose="02020603050405020304" pitchFamily="18" charset="0"/>
                      </a:endParaRPr>
                    </a:p>
                  </a:txBody>
                  <a:tcPr marL="34925" marR="34925" marT="34925" marB="34925" anchor="b"/>
                </a:tc>
                <a:extLst>
                  <a:ext uri="{0D108BD9-81ED-4DB2-BD59-A6C34878D82A}">
                    <a16:rowId xmlns:a16="http://schemas.microsoft.com/office/drawing/2014/main" val="3656998851"/>
                  </a:ext>
                </a:extLst>
              </a:tr>
              <a:tr h="887264">
                <a:tc>
                  <a:txBody>
                    <a:bodyPr/>
                    <a:lstStyle/>
                    <a:p>
                      <a:pPr marL="0" marR="0" indent="228600" algn="r">
                        <a:spcBef>
                          <a:spcPts val="0"/>
                        </a:spcBef>
                        <a:spcAft>
                          <a:spcPts val="0"/>
                        </a:spcAft>
                      </a:pPr>
                      <a:r>
                        <a:rPr lang="en-US" sz="2400">
                          <a:effectLst/>
                        </a:rPr>
                        <a:t> Reexamination</a:t>
                      </a:r>
                      <a:endParaRPr lang="en-US" sz="2400">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indent="228600" algn="r">
                        <a:spcBef>
                          <a:spcPts val="0"/>
                        </a:spcBef>
                        <a:spcAft>
                          <a:spcPts val="0"/>
                        </a:spcAft>
                      </a:pPr>
                      <a:r>
                        <a:rPr lang="en-US" sz="2400">
                          <a:effectLst/>
                        </a:rPr>
                        <a:t>714</a:t>
                      </a:r>
                      <a:endParaRPr lang="en-US" sz="2400">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indent="228600" algn="r">
                        <a:spcBef>
                          <a:spcPts val="0"/>
                        </a:spcBef>
                        <a:spcAft>
                          <a:spcPts val="0"/>
                        </a:spcAft>
                      </a:pPr>
                      <a:r>
                        <a:rPr lang="en-US" sz="2400">
                          <a:effectLst/>
                        </a:rPr>
                        <a:t>219</a:t>
                      </a:r>
                      <a:endParaRPr lang="en-US" sz="2400">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indent="228600" algn="r">
                        <a:spcBef>
                          <a:spcPts val="0"/>
                        </a:spcBef>
                        <a:spcAft>
                          <a:spcPts val="0"/>
                        </a:spcAft>
                      </a:pPr>
                      <a:r>
                        <a:rPr lang="en-US" sz="2400">
                          <a:effectLst/>
                        </a:rPr>
                        <a:t>82</a:t>
                      </a:r>
                      <a:endParaRPr lang="en-US" sz="2400">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indent="228600" algn="r">
                        <a:spcBef>
                          <a:spcPts val="0"/>
                        </a:spcBef>
                        <a:spcAft>
                          <a:spcPts val="0"/>
                        </a:spcAft>
                      </a:pPr>
                      <a:r>
                        <a:rPr lang="en-US" sz="2400">
                          <a:effectLst/>
                        </a:rPr>
                        <a:t>1,015</a:t>
                      </a:r>
                      <a:endParaRPr lang="en-US" sz="2400">
                        <a:effectLst/>
                        <a:latin typeface="Garamond" panose="02020404030301010803" pitchFamily="18" charset="0"/>
                        <a:ea typeface="Times New Roman" panose="02020603050405020304" pitchFamily="18" charset="0"/>
                        <a:cs typeface="Times New Roman" panose="02020603050405020304" pitchFamily="18" charset="0"/>
                      </a:endParaRPr>
                    </a:p>
                  </a:txBody>
                  <a:tcPr marL="34925" marR="34925" marT="34925" marB="34925" anchor="b"/>
                </a:tc>
                <a:extLst>
                  <a:ext uri="{0D108BD9-81ED-4DB2-BD59-A6C34878D82A}">
                    <a16:rowId xmlns:a16="http://schemas.microsoft.com/office/drawing/2014/main" val="2387890506"/>
                  </a:ext>
                </a:extLst>
              </a:tr>
              <a:tr h="691326">
                <a:tc>
                  <a:txBody>
                    <a:bodyPr/>
                    <a:lstStyle/>
                    <a:p>
                      <a:pPr marL="0" marR="0" indent="228600" algn="r">
                        <a:spcBef>
                          <a:spcPts val="0"/>
                        </a:spcBef>
                        <a:spcAft>
                          <a:spcPts val="0"/>
                        </a:spcAft>
                      </a:pPr>
                      <a:r>
                        <a:rPr lang="en-US" sz="2400" dirty="0">
                          <a:effectLst/>
                        </a:rPr>
                        <a:t>  Total</a:t>
                      </a:r>
                      <a:endParaRPr lang="en-US" sz="2400" dirty="0">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34925" marB="34925" anchor="b"/>
                </a:tc>
                <a:tc>
                  <a:txBody>
                    <a:bodyPr/>
                    <a:lstStyle/>
                    <a:p>
                      <a:pPr marL="0" marR="0" indent="228600" algn="r">
                        <a:spcBef>
                          <a:spcPts val="0"/>
                        </a:spcBef>
                        <a:spcAft>
                          <a:spcPts val="0"/>
                        </a:spcAft>
                      </a:pPr>
                      <a:r>
                        <a:rPr lang="en-US" sz="2400">
                          <a:effectLst/>
                        </a:rPr>
                        <a:t>715</a:t>
                      </a:r>
                      <a:endParaRPr lang="en-US" sz="2400">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34925" marB="34925" anchor="b"/>
                </a:tc>
                <a:tc>
                  <a:txBody>
                    <a:bodyPr/>
                    <a:lstStyle/>
                    <a:p>
                      <a:pPr marL="0" marR="0" indent="228600" algn="r">
                        <a:spcBef>
                          <a:spcPts val="0"/>
                        </a:spcBef>
                        <a:spcAft>
                          <a:spcPts val="0"/>
                        </a:spcAft>
                      </a:pPr>
                      <a:r>
                        <a:rPr lang="en-US" sz="2400">
                          <a:effectLst/>
                        </a:rPr>
                        <a:t>428</a:t>
                      </a:r>
                      <a:endParaRPr lang="en-US" sz="2400">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34925" marB="34925" anchor="b"/>
                </a:tc>
                <a:tc>
                  <a:txBody>
                    <a:bodyPr/>
                    <a:lstStyle/>
                    <a:p>
                      <a:pPr marL="0" marR="0" indent="228600" algn="r">
                        <a:spcBef>
                          <a:spcPts val="0"/>
                        </a:spcBef>
                        <a:spcAft>
                          <a:spcPts val="0"/>
                        </a:spcAft>
                      </a:pPr>
                      <a:r>
                        <a:rPr lang="en-US" sz="2400">
                          <a:effectLst/>
                        </a:rPr>
                        <a:t>120</a:t>
                      </a:r>
                      <a:endParaRPr lang="en-US" sz="2400">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34925" marB="34925" anchor="b"/>
                </a:tc>
                <a:tc>
                  <a:txBody>
                    <a:bodyPr/>
                    <a:lstStyle/>
                    <a:p>
                      <a:pPr marL="0" marR="0" indent="228600" algn="r">
                        <a:spcBef>
                          <a:spcPts val="0"/>
                        </a:spcBef>
                        <a:spcAft>
                          <a:spcPts val="0"/>
                        </a:spcAft>
                      </a:pPr>
                      <a:r>
                        <a:rPr lang="en-US" sz="2400" dirty="0">
                          <a:effectLst/>
                        </a:rPr>
                        <a:t>1,263</a:t>
                      </a:r>
                      <a:endParaRPr lang="en-US" sz="2400" dirty="0">
                        <a:effectLst/>
                        <a:latin typeface="Garamond" panose="02020404030301010803" pitchFamily="18" charset="0"/>
                        <a:ea typeface="Times New Roman" panose="02020603050405020304" pitchFamily="18" charset="0"/>
                        <a:cs typeface="Times New Roman" panose="02020603050405020304" pitchFamily="18" charset="0"/>
                      </a:endParaRPr>
                    </a:p>
                  </a:txBody>
                  <a:tcPr marL="34925" marR="34925" marT="34925" marB="34925" anchor="b"/>
                </a:tc>
                <a:extLst>
                  <a:ext uri="{0D108BD9-81ED-4DB2-BD59-A6C34878D82A}">
                    <a16:rowId xmlns:a16="http://schemas.microsoft.com/office/drawing/2014/main" val="15830120"/>
                  </a:ext>
                </a:extLst>
              </a:tr>
            </a:tbl>
          </a:graphicData>
        </a:graphic>
      </p:graphicFrame>
    </p:spTree>
    <p:extLst>
      <p:ext uri="{BB962C8B-B14F-4D97-AF65-F5344CB8AC3E}">
        <p14:creationId xmlns:p14="http://schemas.microsoft.com/office/powerpoint/2010/main" val="8987310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2366D5-4100-3081-0727-BCEDA7D8009A}"/>
              </a:ext>
            </a:extLst>
          </p:cNvPr>
          <p:cNvSpPr>
            <a:spLocks noGrp="1"/>
          </p:cNvSpPr>
          <p:nvPr>
            <p:ph type="title"/>
          </p:nvPr>
        </p:nvSpPr>
        <p:spPr/>
        <p:txBody>
          <a:bodyPr/>
          <a:lstStyle/>
          <a:p>
            <a:r>
              <a:rPr lang="en-US" dirty="0"/>
              <a:t>Where Do Targeted Registrations Come From?</a:t>
            </a:r>
          </a:p>
        </p:txBody>
      </p:sp>
      <p:graphicFrame>
        <p:nvGraphicFramePr>
          <p:cNvPr id="5" name="Content Placeholder 4">
            <a:extLst>
              <a:ext uri="{FF2B5EF4-FFF2-40B4-BE49-F238E27FC236}">
                <a16:creationId xmlns:a16="http://schemas.microsoft.com/office/drawing/2014/main" id="{A0A7A97F-D3D5-3958-B2B4-D644028FB11E}"/>
              </a:ext>
            </a:extLst>
          </p:cNvPr>
          <p:cNvGraphicFramePr>
            <a:graphicFrameLocks noGrp="1"/>
          </p:cNvGraphicFramePr>
          <p:nvPr>
            <p:ph idx="1"/>
            <p:extLst>
              <p:ext uri="{D42A27DB-BD31-4B8C-83A1-F6EECF244321}">
                <p14:modId xmlns:p14="http://schemas.microsoft.com/office/powerpoint/2010/main" val="1035131904"/>
              </p:ext>
            </p:extLst>
          </p:nvPr>
        </p:nvGraphicFramePr>
        <p:xfrm>
          <a:off x="838200" y="1690688"/>
          <a:ext cx="10515602" cy="3803289"/>
        </p:xfrm>
        <a:graphic>
          <a:graphicData uri="http://schemas.openxmlformats.org/drawingml/2006/table">
            <a:tbl>
              <a:tblPr firstRow="1" firstCol="1" bandRow="1">
                <a:tableStyleId>{616DA210-FB5B-4158-B5E0-FEB733F419BA}</a:tableStyleId>
              </a:tblPr>
              <a:tblGrid>
                <a:gridCol w="2222739">
                  <a:extLst>
                    <a:ext uri="{9D8B030D-6E8A-4147-A177-3AD203B41FA5}">
                      <a16:colId xmlns:a16="http://schemas.microsoft.com/office/drawing/2014/main" val="3430741840"/>
                    </a:ext>
                  </a:extLst>
                </a:gridCol>
                <a:gridCol w="1436297">
                  <a:extLst>
                    <a:ext uri="{9D8B030D-6E8A-4147-A177-3AD203B41FA5}">
                      <a16:colId xmlns:a16="http://schemas.microsoft.com/office/drawing/2014/main" val="471890242"/>
                    </a:ext>
                  </a:extLst>
                </a:gridCol>
                <a:gridCol w="1551317">
                  <a:extLst>
                    <a:ext uri="{9D8B030D-6E8A-4147-A177-3AD203B41FA5}">
                      <a16:colId xmlns:a16="http://schemas.microsoft.com/office/drawing/2014/main" val="3606404761"/>
                    </a:ext>
                  </a:extLst>
                </a:gridCol>
                <a:gridCol w="1690779">
                  <a:extLst>
                    <a:ext uri="{9D8B030D-6E8A-4147-A177-3AD203B41FA5}">
                      <a16:colId xmlns:a16="http://schemas.microsoft.com/office/drawing/2014/main" val="316253943"/>
                    </a:ext>
                  </a:extLst>
                </a:gridCol>
                <a:gridCol w="1702619">
                  <a:extLst>
                    <a:ext uri="{9D8B030D-6E8A-4147-A177-3AD203B41FA5}">
                      <a16:colId xmlns:a16="http://schemas.microsoft.com/office/drawing/2014/main" val="1850416699"/>
                    </a:ext>
                  </a:extLst>
                </a:gridCol>
                <a:gridCol w="1911851">
                  <a:extLst>
                    <a:ext uri="{9D8B030D-6E8A-4147-A177-3AD203B41FA5}">
                      <a16:colId xmlns:a16="http://schemas.microsoft.com/office/drawing/2014/main" val="3563597258"/>
                    </a:ext>
                  </a:extLst>
                </a:gridCol>
              </a:tblGrid>
              <a:tr h="1072356">
                <a:tc>
                  <a:txBody>
                    <a:bodyPr/>
                    <a:lstStyle/>
                    <a:p>
                      <a:pPr marL="0" marR="0" indent="228600" algn="r">
                        <a:spcBef>
                          <a:spcPts val="0"/>
                        </a:spcBef>
                        <a:spcAft>
                          <a:spcPts val="0"/>
                        </a:spcAft>
                      </a:pPr>
                      <a:r>
                        <a:rPr lang="en-US" sz="2000" dirty="0">
                          <a:effectLst/>
                        </a:rPr>
                        <a:t> </a:t>
                      </a:r>
                      <a:endParaRPr lang="en-US" sz="2000" dirty="0">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indent="0" algn="r">
                        <a:spcBef>
                          <a:spcPts val="0"/>
                        </a:spcBef>
                        <a:spcAft>
                          <a:spcPts val="0"/>
                        </a:spcAft>
                      </a:pPr>
                      <a:r>
                        <a:rPr lang="en-US" sz="2000">
                          <a:effectLst/>
                        </a:rPr>
                        <a:t>Domestic</a:t>
                      </a:r>
                      <a:endParaRPr lang="en-US" sz="2000">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indent="0" algn="r">
                        <a:spcBef>
                          <a:spcPts val="0"/>
                        </a:spcBef>
                        <a:spcAft>
                          <a:spcPts val="0"/>
                        </a:spcAft>
                      </a:pPr>
                      <a:r>
                        <a:rPr lang="en-US" sz="2000">
                          <a:effectLst/>
                        </a:rPr>
                        <a:t>Chinese National</a:t>
                      </a:r>
                      <a:endParaRPr lang="en-US" sz="2000">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indent="228600" algn="r">
                        <a:spcBef>
                          <a:spcPts val="0"/>
                        </a:spcBef>
                        <a:spcAft>
                          <a:spcPts val="0"/>
                        </a:spcAft>
                      </a:pPr>
                      <a:r>
                        <a:rPr lang="en-US" sz="2000">
                          <a:effectLst/>
                        </a:rPr>
                        <a:t>Other Foreign National</a:t>
                      </a:r>
                      <a:endParaRPr lang="en-US" sz="2000">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indent="0" algn="r">
                        <a:spcBef>
                          <a:spcPts val="0"/>
                        </a:spcBef>
                        <a:spcAft>
                          <a:spcPts val="0"/>
                        </a:spcAft>
                      </a:pPr>
                      <a:r>
                        <a:rPr lang="en-US" sz="2000" dirty="0">
                          <a:effectLst/>
                        </a:rPr>
                        <a:t>Multiple</a:t>
                      </a:r>
                    </a:p>
                    <a:p>
                      <a:pPr marL="0" marR="0" indent="0" algn="r">
                        <a:spcBef>
                          <a:spcPts val="0"/>
                        </a:spcBef>
                        <a:spcAft>
                          <a:spcPts val="0"/>
                        </a:spcAft>
                      </a:pPr>
                      <a:r>
                        <a:rPr lang="en-US" sz="2000" dirty="0">
                          <a:effectLst/>
                        </a:rPr>
                        <a:t>Nationalities</a:t>
                      </a:r>
                      <a:endParaRPr lang="en-US" sz="2000" dirty="0">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indent="0" algn="r">
                        <a:spcBef>
                          <a:spcPts val="0"/>
                        </a:spcBef>
                        <a:spcAft>
                          <a:spcPts val="0"/>
                        </a:spcAft>
                      </a:pPr>
                      <a:r>
                        <a:rPr lang="en-US" sz="2000" dirty="0">
                          <a:effectLst/>
                        </a:rPr>
                        <a:t>No Nationality Data</a:t>
                      </a:r>
                      <a:endParaRPr lang="en-US" sz="2000" dirty="0">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2287975910"/>
                  </a:ext>
                </a:extLst>
              </a:tr>
              <a:tr h="714904">
                <a:tc>
                  <a:txBody>
                    <a:bodyPr/>
                    <a:lstStyle/>
                    <a:p>
                      <a:pPr marL="0" marR="0" indent="228600" algn="r">
                        <a:spcBef>
                          <a:spcPts val="0"/>
                        </a:spcBef>
                        <a:spcAft>
                          <a:spcPts val="0"/>
                        </a:spcAft>
                      </a:pPr>
                      <a:r>
                        <a:rPr lang="en-US" sz="2000">
                          <a:effectLst/>
                        </a:rPr>
                        <a:t>Director-Initiated</a:t>
                      </a:r>
                      <a:endParaRPr lang="en-US" sz="2000">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indent="228600" algn="r">
                        <a:spcBef>
                          <a:spcPts val="0"/>
                        </a:spcBef>
                        <a:spcAft>
                          <a:spcPts val="0"/>
                        </a:spcAft>
                      </a:pPr>
                      <a:r>
                        <a:rPr lang="en-US" sz="2400">
                          <a:effectLst/>
                        </a:rPr>
                        <a:t>97</a:t>
                      </a:r>
                      <a:endParaRPr lang="en-US" sz="2400">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indent="228600" algn="r">
                        <a:spcBef>
                          <a:spcPts val="0"/>
                        </a:spcBef>
                        <a:spcAft>
                          <a:spcPts val="0"/>
                        </a:spcAft>
                      </a:pPr>
                      <a:r>
                        <a:rPr lang="en-US" sz="2400">
                          <a:effectLst/>
                        </a:rPr>
                        <a:t>606</a:t>
                      </a:r>
                      <a:endParaRPr lang="en-US" sz="2400">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indent="228600" algn="r">
                        <a:spcBef>
                          <a:spcPts val="0"/>
                        </a:spcBef>
                        <a:spcAft>
                          <a:spcPts val="0"/>
                        </a:spcAft>
                      </a:pPr>
                      <a:r>
                        <a:rPr lang="en-US" sz="2400">
                          <a:effectLst/>
                        </a:rPr>
                        <a:t>12</a:t>
                      </a:r>
                      <a:endParaRPr lang="en-US" sz="2400">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indent="228600" algn="r">
                        <a:spcBef>
                          <a:spcPts val="0"/>
                        </a:spcBef>
                        <a:spcAft>
                          <a:spcPts val="0"/>
                        </a:spcAft>
                      </a:pPr>
                      <a:r>
                        <a:rPr lang="en-US" sz="2400" dirty="0">
                          <a:effectLst/>
                        </a:rPr>
                        <a:t> -</a:t>
                      </a:r>
                      <a:endParaRPr lang="en-US" sz="2400" dirty="0">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indent="228600" algn="r">
                        <a:spcBef>
                          <a:spcPts val="0"/>
                        </a:spcBef>
                        <a:spcAft>
                          <a:spcPts val="0"/>
                        </a:spcAft>
                      </a:pPr>
                      <a:r>
                        <a:rPr lang="en-US" sz="2400" dirty="0">
                          <a:effectLst/>
                        </a:rPr>
                        <a:t> -</a:t>
                      </a:r>
                      <a:endParaRPr lang="en-US" sz="2400" dirty="0">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323546046"/>
                  </a:ext>
                </a:extLst>
              </a:tr>
              <a:tr h="775553">
                <a:tc>
                  <a:txBody>
                    <a:bodyPr/>
                    <a:lstStyle/>
                    <a:p>
                      <a:pPr marL="0" marR="0" indent="228600" algn="r">
                        <a:spcBef>
                          <a:spcPts val="0"/>
                        </a:spcBef>
                        <a:spcAft>
                          <a:spcPts val="0"/>
                        </a:spcAft>
                      </a:pPr>
                      <a:r>
                        <a:rPr lang="en-US" sz="2000" dirty="0">
                          <a:effectLst/>
                        </a:rPr>
                        <a:t>Petitioner-Initiated</a:t>
                      </a:r>
                      <a:endParaRPr lang="en-US" sz="2000" dirty="0">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indent="228600" algn="r">
                        <a:spcBef>
                          <a:spcPts val="0"/>
                        </a:spcBef>
                        <a:spcAft>
                          <a:spcPts val="0"/>
                        </a:spcAft>
                      </a:pPr>
                      <a:r>
                        <a:rPr lang="en-US" sz="2400">
                          <a:effectLst/>
                        </a:rPr>
                        <a:t>201</a:t>
                      </a:r>
                      <a:endParaRPr lang="en-US" sz="2400">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indent="228600" algn="r">
                        <a:spcBef>
                          <a:spcPts val="0"/>
                        </a:spcBef>
                        <a:spcAft>
                          <a:spcPts val="0"/>
                        </a:spcAft>
                      </a:pPr>
                      <a:r>
                        <a:rPr lang="en-US" sz="2400">
                          <a:effectLst/>
                        </a:rPr>
                        <a:t>111</a:t>
                      </a:r>
                      <a:endParaRPr lang="en-US" sz="2400">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indent="228600" algn="r">
                        <a:spcBef>
                          <a:spcPts val="0"/>
                        </a:spcBef>
                        <a:spcAft>
                          <a:spcPts val="0"/>
                        </a:spcAft>
                      </a:pPr>
                      <a:r>
                        <a:rPr lang="en-US" sz="2400">
                          <a:effectLst/>
                        </a:rPr>
                        <a:t>101</a:t>
                      </a:r>
                      <a:endParaRPr lang="en-US" sz="2400">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indent="228600" algn="r">
                        <a:spcBef>
                          <a:spcPts val="0"/>
                        </a:spcBef>
                        <a:spcAft>
                          <a:spcPts val="0"/>
                        </a:spcAft>
                      </a:pPr>
                      <a:r>
                        <a:rPr lang="en-US" sz="2400">
                          <a:effectLst/>
                        </a:rPr>
                        <a:t>13</a:t>
                      </a:r>
                      <a:endParaRPr lang="en-US" sz="2400">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indent="228600" algn="r">
                        <a:spcBef>
                          <a:spcPts val="0"/>
                        </a:spcBef>
                        <a:spcAft>
                          <a:spcPts val="0"/>
                        </a:spcAft>
                      </a:pPr>
                      <a:r>
                        <a:rPr lang="en-US" sz="2400">
                          <a:effectLst/>
                        </a:rPr>
                        <a:t>2</a:t>
                      </a:r>
                      <a:endParaRPr lang="en-US" sz="2400">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1681164287"/>
                  </a:ext>
                </a:extLst>
              </a:tr>
              <a:tr h="719191">
                <a:tc>
                  <a:txBody>
                    <a:bodyPr/>
                    <a:lstStyle/>
                    <a:p>
                      <a:pPr marL="0" marR="0" indent="228600" algn="r">
                        <a:spcBef>
                          <a:spcPts val="0"/>
                        </a:spcBef>
                        <a:spcAft>
                          <a:spcPts val="0"/>
                        </a:spcAft>
                      </a:pPr>
                      <a:r>
                        <a:rPr lang="en-US" sz="2000" dirty="0">
                          <a:effectLst/>
                        </a:rPr>
                        <a:t>Commandeered</a:t>
                      </a:r>
                      <a:endParaRPr lang="en-US" sz="2000" dirty="0">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indent="228600" algn="r">
                        <a:spcBef>
                          <a:spcPts val="0"/>
                        </a:spcBef>
                        <a:spcAft>
                          <a:spcPts val="0"/>
                        </a:spcAft>
                      </a:pPr>
                      <a:r>
                        <a:rPr lang="en-US" sz="2400">
                          <a:effectLst/>
                        </a:rPr>
                        <a:t>48</a:t>
                      </a:r>
                      <a:endParaRPr lang="en-US" sz="2400">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indent="228600" algn="r">
                        <a:spcBef>
                          <a:spcPts val="0"/>
                        </a:spcBef>
                        <a:spcAft>
                          <a:spcPts val="0"/>
                        </a:spcAft>
                      </a:pPr>
                      <a:r>
                        <a:rPr lang="en-US" sz="2400">
                          <a:effectLst/>
                        </a:rPr>
                        <a:t>46</a:t>
                      </a:r>
                      <a:endParaRPr lang="en-US" sz="2400">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indent="228600" algn="r">
                        <a:spcBef>
                          <a:spcPts val="0"/>
                        </a:spcBef>
                        <a:spcAft>
                          <a:spcPts val="0"/>
                        </a:spcAft>
                      </a:pPr>
                      <a:r>
                        <a:rPr lang="en-US" sz="2400">
                          <a:effectLst/>
                        </a:rPr>
                        <a:t>26</a:t>
                      </a:r>
                      <a:endParaRPr lang="en-US" sz="2400">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indent="228600" algn="r">
                        <a:spcBef>
                          <a:spcPts val="0"/>
                        </a:spcBef>
                        <a:spcAft>
                          <a:spcPts val="0"/>
                        </a:spcAft>
                      </a:pPr>
                      <a:r>
                        <a:rPr lang="en-US" sz="2400" dirty="0">
                          <a:effectLst/>
                        </a:rPr>
                        <a:t> -</a:t>
                      </a:r>
                      <a:endParaRPr lang="en-US" sz="2400" dirty="0">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indent="228600" algn="r">
                        <a:spcBef>
                          <a:spcPts val="0"/>
                        </a:spcBef>
                        <a:spcAft>
                          <a:spcPts val="0"/>
                        </a:spcAft>
                      </a:pPr>
                      <a:r>
                        <a:rPr lang="en-US" sz="2400" dirty="0">
                          <a:effectLst/>
                        </a:rPr>
                        <a:t> -</a:t>
                      </a:r>
                      <a:endParaRPr lang="en-US" sz="2400" dirty="0">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1649684534"/>
                  </a:ext>
                </a:extLst>
              </a:tr>
              <a:tr h="521285">
                <a:tc>
                  <a:txBody>
                    <a:bodyPr/>
                    <a:lstStyle/>
                    <a:p>
                      <a:pPr marL="0" marR="0" indent="228600" algn="r">
                        <a:spcBef>
                          <a:spcPts val="0"/>
                        </a:spcBef>
                        <a:spcAft>
                          <a:spcPts val="0"/>
                        </a:spcAft>
                      </a:pPr>
                      <a:r>
                        <a:rPr lang="en-US" sz="2000" dirty="0">
                          <a:effectLst/>
                        </a:rPr>
                        <a:t>Total</a:t>
                      </a:r>
                      <a:endParaRPr lang="en-US" sz="2000" dirty="0">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34925" marB="34925" anchor="b"/>
                </a:tc>
                <a:tc>
                  <a:txBody>
                    <a:bodyPr/>
                    <a:lstStyle/>
                    <a:p>
                      <a:pPr marL="0" marR="0" indent="228600" algn="r">
                        <a:spcBef>
                          <a:spcPts val="0"/>
                        </a:spcBef>
                        <a:spcAft>
                          <a:spcPts val="0"/>
                        </a:spcAft>
                      </a:pPr>
                      <a:r>
                        <a:rPr lang="en-US" sz="2400">
                          <a:effectLst/>
                        </a:rPr>
                        <a:t>346</a:t>
                      </a:r>
                      <a:endParaRPr lang="en-US" sz="2400">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34925" marB="34925" anchor="b"/>
                </a:tc>
                <a:tc>
                  <a:txBody>
                    <a:bodyPr/>
                    <a:lstStyle/>
                    <a:p>
                      <a:pPr marL="0" marR="0" indent="228600" algn="r">
                        <a:spcBef>
                          <a:spcPts val="0"/>
                        </a:spcBef>
                        <a:spcAft>
                          <a:spcPts val="0"/>
                        </a:spcAft>
                      </a:pPr>
                      <a:r>
                        <a:rPr lang="en-US" sz="2400">
                          <a:effectLst/>
                        </a:rPr>
                        <a:t>763</a:t>
                      </a:r>
                      <a:endParaRPr lang="en-US" sz="2400">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34925" marB="34925" anchor="b"/>
                </a:tc>
                <a:tc>
                  <a:txBody>
                    <a:bodyPr/>
                    <a:lstStyle/>
                    <a:p>
                      <a:pPr marL="0" marR="0" indent="228600" algn="r">
                        <a:spcBef>
                          <a:spcPts val="0"/>
                        </a:spcBef>
                        <a:spcAft>
                          <a:spcPts val="0"/>
                        </a:spcAft>
                      </a:pPr>
                      <a:r>
                        <a:rPr lang="en-US" sz="2400">
                          <a:effectLst/>
                        </a:rPr>
                        <a:t>139</a:t>
                      </a:r>
                      <a:endParaRPr lang="en-US" sz="2400">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34925" marB="34925" anchor="b"/>
                </a:tc>
                <a:tc>
                  <a:txBody>
                    <a:bodyPr/>
                    <a:lstStyle/>
                    <a:p>
                      <a:pPr marL="0" marR="0" indent="228600" algn="r">
                        <a:spcBef>
                          <a:spcPts val="0"/>
                        </a:spcBef>
                        <a:spcAft>
                          <a:spcPts val="0"/>
                        </a:spcAft>
                      </a:pPr>
                      <a:r>
                        <a:rPr lang="en-US" sz="2400">
                          <a:effectLst/>
                        </a:rPr>
                        <a:t>13</a:t>
                      </a:r>
                      <a:endParaRPr lang="en-US" sz="2400">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34925" marB="34925" anchor="b"/>
                </a:tc>
                <a:tc>
                  <a:txBody>
                    <a:bodyPr/>
                    <a:lstStyle/>
                    <a:p>
                      <a:pPr marL="0" marR="0" indent="228600" algn="r">
                        <a:spcBef>
                          <a:spcPts val="0"/>
                        </a:spcBef>
                        <a:spcAft>
                          <a:spcPts val="0"/>
                        </a:spcAft>
                      </a:pPr>
                      <a:r>
                        <a:rPr lang="en-US" sz="2400" dirty="0">
                          <a:effectLst/>
                        </a:rPr>
                        <a:t>2</a:t>
                      </a:r>
                      <a:endParaRPr lang="en-US" sz="2400" dirty="0">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34925" marB="34925" anchor="b"/>
                </a:tc>
                <a:extLst>
                  <a:ext uri="{0D108BD9-81ED-4DB2-BD59-A6C34878D82A}">
                    <a16:rowId xmlns:a16="http://schemas.microsoft.com/office/drawing/2014/main" val="1775935606"/>
                  </a:ext>
                </a:extLst>
              </a:tr>
            </a:tbl>
          </a:graphicData>
        </a:graphic>
      </p:graphicFrame>
    </p:spTree>
    <p:extLst>
      <p:ext uri="{BB962C8B-B14F-4D97-AF65-F5344CB8AC3E}">
        <p14:creationId xmlns:p14="http://schemas.microsoft.com/office/powerpoint/2010/main" val="18170724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2366D5-4100-3081-0727-BCEDA7D8009A}"/>
              </a:ext>
            </a:extLst>
          </p:cNvPr>
          <p:cNvSpPr>
            <a:spLocks noGrp="1"/>
          </p:cNvSpPr>
          <p:nvPr>
            <p:ph type="title"/>
          </p:nvPr>
        </p:nvSpPr>
        <p:spPr/>
        <p:txBody>
          <a:bodyPr/>
          <a:lstStyle/>
          <a:p>
            <a:r>
              <a:rPr lang="en-US" dirty="0"/>
              <a:t>What Happens to Third-Party Petitions?</a:t>
            </a:r>
          </a:p>
        </p:txBody>
      </p:sp>
      <p:graphicFrame>
        <p:nvGraphicFramePr>
          <p:cNvPr id="6" name="Content Placeholder 5">
            <a:extLst>
              <a:ext uri="{FF2B5EF4-FFF2-40B4-BE49-F238E27FC236}">
                <a16:creationId xmlns:a16="http://schemas.microsoft.com/office/drawing/2014/main" id="{0901F262-C72E-23E1-66F1-B00AA0AB4CC0}"/>
              </a:ext>
            </a:extLst>
          </p:cNvPr>
          <p:cNvGraphicFramePr>
            <a:graphicFrameLocks noGrp="1"/>
          </p:cNvGraphicFramePr>
          <p:nvPr>
            <p:ph idx="1"/>
            <p:extLst>
              <p:ext uri="{D42A27DB-BD31-4B8C-83A1-F6EECF244321}">
                <p14:modId xmlns:p14="http://schemas.microsoft.com/office/powerpoint/2010/main" val="1775265186"/>
              </p:ext>
            </p:extLst>
          </p:nvPr>
        </p:nvGraphicFramePr>
        <p:xfrm>
          <a:off x="838199" y="1859819"/>
          <a:ext cx="10515600" cy="3407680"/>
        </p:xfrm>
        <a:graphic>
          <a:graphicData uri="http://schemas.openxmlformats.org/drawingml/2006/table">
            <a:tbl>
              <a:tblPr firstRow="1" firstCol="1" bandRow="1">
                <a:tableStyleId>{616DA210-FB5B-4158-B5E0-FEB733F419BA}</a:tableStyleId>
              </a:tblPr>
              <a:tblGrid>
                <a:gridCol w="1929165">
                  <a:extLst>
                    <a:ext uri="{9D8B030D-6E8A-4147-A177-3AD203B41FA5}">
                      <a16:colId xmlns:a16="http://schemas.microsoft.com/office/drawing/2014/main" val="3835026138"/>
                    </a:ext>
                  </a:extLst>
                </a:gridCol>
                <a:gridCol w="1668238">
                  <a:extLst>
                    <a:ext uri="{9D8B030D-6E8A-4147-A177-3AD203B41FA5}">
                      <a16:colId xmlns:a16="http://schemas.microsoft.com/office/drawing/2014/main" val="2798280155"/>
                    </a:ext>
                  </a:extLst>
                </a:gridCol>
                <a:gridCol w="1870709">
                  <a:extLst>
                    <a:ext uri="{9D8B030D-6E8A-4147-A177-3AD203B41FA5}">
                      <a16:colId xmlns:a16="http://schemas.microsoft.com/office/drawing/2014/main" val="32218948"/>
                    </a:ext>
                  </a:extLst>
                </a:gridCol>
                <a:gridCol w="1973370">
                  <a:extLst>
                    <a:ext uri="{9D8B030D-6E8A-4147-A177-3AD203B41FA5}">
                      <a16:colId xmlns:a16="http://schemas.microsoft.com/office/drawing/2014/main" val="93503110"/>
                    </a:ext>
                  </a:extLst>
                </a:gridCol>
                <a:gridCol w="1609777">
                  <a:extLst>
                    <a:ext uri="{9D8B030D-6E8A-4147-A177-3AD203B41FA5}">
                      <a16:colId xmlns:a16="http://schemas.microsoft.com/office/drawing/2014/main" val="3626852129"/>
                    </a:ext>
                  </a:extLst>
                </a:gridCol>
                <a:gridCol w="1464341">
                  <a:extLst>
                    <a:ext uri="{9D8B030D-6E8A-4147-A177-3AD203B41FA5}">
                      <a16:colId xmlns:a16="http://schemas.microsoft.com/office/drawing/2014/main" val="1070803460"/>
                    </a:ext>
                  </a:extLst>
                </a:gridCol>
              </a:tblGrid>
              <a:tr h="684101">
                <a:tc>
                  <a:txBody>
                    <a:bodyPr/>
                    <a:lstStyle/>
                    <a:p>
                      <a:pPr marL="0" marR="0" indent="228600" algn="l">
                        <a:spcBef>
                          <a:spcPts val="0"/>
                        </a:spcBef>
                        <a:spcAft>
                          <a:spcPts val="0"/>
                        </a:spcAft>
                      </a:pPr>
                      <a:r>
                        <a:rPr lang="en-US" sz="2000" dirty="0">
                          <a:effectLst/>
                        </a:rPr>
                        <a:t> </a:t>
                      </a:r>
                      <a:endParaRPr lang="en-US" sz="2000" dirty="0">
                        <a:effectLst/>
                        <a:latin typeface="Garamond" panose="02020404030301010803" pitchFamily="18" charset="0"/>
                        <a:ea typeface="Times New Roman" panose="02020603050405020304" pitchFamily="18" charset="0"/>
                        <a:cs typeface="Times New Roman" panose="02020603050405020304" pitchFamily="18" charset="0"/>
                      </a:endParaRPr>
                    </a:p>
                  </a:txBody>
                  <a:tcPr marL="34925" marR="34925" marT="34925" marB="34925" anchor="b"/>
                </a:tc>
                <a:tc>
                  <a:txBody>
                    <a:bodyPr/>
                    <a:lstStyle/>
                    <a:p>
                      <a:pPr marL="0" marR="0" indent="0" algn="ctr">
                        <a:spcBef>
                          <a:spcPts val="0"/>
                        </a:spcBef>
                        <a:spcAft>
                          <a:spcPts val="0"/>
                        </a:spcAft>
                      </a:pPr>
                      <a:r>
                        <a:rPr lang="en-US" sz="2000">
                          <a:effectLst/>
                        </a:rPr>
                        <a:t>Instituted</a:t>
                      </a:r>
                      <a:endParaRPr lang="en-US" sz="2000">
                        <a:effectLst/>
                        <a:latin typeface="Garamond" panose="02020404030301010803" pitchFamily="18" charset="0"/>
                        <a:ea typeface="Times New Roman" panose="02020603050405020304" pitchFamily="18" charset="0"/>
                        <a:cs typeface="Times New Roman" panose="02020603050405020304" pitchFamily="18" charset="0"/>
                      </a:endParaRPr>
                    </a:p>
                  </a:txBody>
                  <a:tcPr marL="34925" marR="34925" marT="34925" marB="34925" anchor="b"/>
                </a:tc>
                <a:tc>
                  <a:txBody>
                    <a:bodyPr/>
                    <a:lstStyle/>
                    <a:p>
                      <a:pPr marL="0" marR="0" indent="0" algn="ctr">
                        <a:spcBef>
                          <a:spcPts val="0"/>
                        </a:spcBef>
                        <a:spcAft>
                          <a:spcPts val="0"/>
                        </a:spcAft>
                      </a:pPr>
                      <a:r>
                        <a:rPr lang="en-US" sz="2000">
                          <a:effectLst/>
                        </a:rPr>
                        <a:t>Not Instituted</a:t>
                      </a:r>
                      <a:endParaRPr lang="en-US" sz="2000">
                        <a:effectLst/>
                        <a:latin typeface="Garamond" panose="02020404030301010803" pitchFamily="18" charset="0"/>
                        <a:ea typeface="Times New Roman" panose="02020603050405020304" pitchFamily="18" charset="0"/>
                        <a:cs typeface="Times New Roman" panose="02020603050405020304" pitchFamily="18" charset="0"/>
                      </a:endParaRPr>
                    </a:p>
                  </a:txBody>
                  <a:tcPr marL="34925" marR="34925" marT="34925" marB="34925" anchor="b"/>
                </a:tc>
                <a:tc>
                  <a:txBody>
                    <a:bodyPr/>
                    <a:lstStyle/>
                    <a:p>
                      <a:pPr marL="0" marR="0" indent="0" algn="ctr">
                        <a:spcBef>
                          <a:spcPts val="0"/>
                        </a:spcBef>
                        <a:spcAft>
                          <a:spcPts val="0"/>
                        </a:spcAft>
                      </a:pPr>
                      <a:r>
                        <a:rPr lang="en-US" sz="2000">
                          <a:effectLst/>
                        </a:rPr>
                        <a:t>Commandeered</a:t>
                      </a:r>
                      <a:endParaRPr lang="en-US" sz="2000">
                        <a:effectLst/>
                        <a:latin typeface="Garamond" panose="02020404030301010803" pitchFamily="18" charset="0"/>
                        <a:ea typeface="Times New Roman" panose="02020603050405020304" pitchFamily="18" charset="0"/>
                        <a:cs typeface="Times New Roman" panose="02020603050405020304" pitchFamily="18" charset="0"/>
                      </a:endParaRPr>
                    </a:p>
                  </a:txBody>
                  <a:tcPr marL="34925" marR="34925" marT="34925" marB="34925" anchor="b"/>
                </a:tc>
                <a:tc>
                  <a:txBody>
                    <a:bodyPr/>
                    <a:lstStyle/>
                    <a:p>
                      <a:pPr marL="0" marR="0" indent="0" algn="ctr">
                        <a:spcBef>
                          <a:spcPts val="0"/>
                        </a:spcBef>
                        <a:spcAft>
                          <a:spcPts val="0"/>
                        </a:spcAft>
                      </a:pPr>
                      <a:r>
                        <a:rPr lang="en-US" sz="2000" dirty="0">
                          <a:effectLst/>
                        </a:rPr>
                        <a:t>Pending</a:t>
                      </a:r>
                      <a:endParaRPr lang="en-US" sz="2000" dirty="0">
                        <a:effectLst/>
                        <a:latin typeface="Garamond" panose="02020404030301010803" pitchFamily="18" charset="0"/>
                        <a:ea typeface="Times New Roman" panose="02020603050405020304" pitchFamily="18" charset="0"/>
                        <a:cs typeface="Times New Roman" panose="02020603050405020304" pitchFamily="18" charset="0"/>
                      </a:endParaRPr>
                    </a:p>
                  </a:txBody>
                  <a:tcPr marL="34925" marR="34925" marT="34925" marB="34925" anchor="b"/>
                </a:tc>
                <a:tc>
                  <a:txBody>
                    <a:bodyPr/>
                    <a:lstStyle/>
                    <a:p>
                      <a:pPr marL="0" marR="0" indent="0" algn="ctr">
                        <a:spcBef>
                          <a:spcPts val="0"/>
                        </a:spcBef>
                        <a:spcAft>
                          <a:spcPts val="0"/>
                        </a:spcAft>
                      </a:pPr>
                      <a:r>
                        <a:rPr lang="en-US" sz="2000">
                          <a:effectLst/>
                        </a:rPr>
                        <a:t>Total</a:t>
                      </a:r>
                      <a:endParaRPr lang="en-US" sz="2000">
                        <a:effectLst/>
                        <a:latin typeface="Garamond" panose="02020404030301010803" pitchFamily="18" charset="0"/>
                        <a:ea typeface="Times New Roman" panose="02020603050405020304" pitchFamily="18" charset="0"/>
                        <a:cs typeface="Times New Roman" panose="02020603050405020304" pitchFamily="18" charset="0"/>
                      </a:endParaRPr>
                    </a:p>
                  </a:txBody>
                  <a:tcPr marL="34925" marR="34925" marT="34925" marB="34925" anchor="b"/>
                </a:tc>
                <a:extLst>
                  <a:ext uri="{0D108BD9-81ED-4DB2-BD59-A6C34878D82A}">
                    <a16:rowId xmlns:a16="http://schemas.microsoft.com/office/drawing/2014/main" val="2864040392"/>
                  </a:ext>
                </a:extLst>
              </a:tr>
              <a:tr h="829063">
                <a:tc>
                  <a:txBody>
                    <a:bodyPr/>
                    <a:lstStyle/>
                    <a:p>
                      <a:pPr marL="0" marR="0" indent="0" algn="r">
                        <a:spcBef>
                          <a:spcPts val="0"/>
                        </a:spcBef>
                        <a:spcAft>
                          <a:spcPts val="0"/>
                        </a:spcAft>
                      </a:pPr>
                      <a:r>
                        <a:rPr lang="en-US" sz="2000">
                          <a:effectLst/>
                        </a:rPr>
                        <a:t>Expungement</a:t>
                      </a:r>
                      <a:endParaRPr lang="en-US" sz="2000">
                        <a:effectLst/>
                        <a:latin typeface="Garamond" panose="02020404030301010803" pitchFamily="18" charset="0"/>
                        <a:ea typeface="Times New Roman" panose="02020603050405020304" pitchFamily="18" charset="0"/>
                        <a:cs typeface="Times New Roman" panose="02020603050405020304" pitchFamily="18" charset="0"/>
                      </a:endParaRPr>
                    </a:p>
                  </a:txBody>
                  <a:tcPr marL="34925" marR="34925" marT="34925" marB="34925" anchor="b"/>
                </a:tc>
                <a:tc>
                  <a:txBody>
                    <a:bodyPr/>
                    <a:lstStyle/>
                    <a:p>
                      <a:pPr marL="0" marR="0" indent="0" algn="r">
                        <a:spcBef>
                          <a:spcPts val="0"/>
                        </a:spcBef>
                        <a:spcAft>
                          <a:spcPts val="0"/>
                        </a:spcAft>
                      </a:pPr>
                      <a:r>
                        <a:rPr lang="en-US" sz="2000" dirty="0">
                          <a:effectLst/>
                        </a:rPr>
                        <a:t>130</a:t>
                      </a:r>
                    </a:p>
                    <a:p>
                      <a:pPr marL="0" marR="0" indent="0" algn="r">
                        <a:spcBef>
                          <a:spcPts val="0"/>
                        </a:spcBef>
                        <a:spcAft>
                          <a:spcPts val="0"/>
                        </a:spcAft>
                      </a:pPr>
                      <a:r>
                        <a:rPr lang="en-US" sz="2000" dirty="0">
                          <a:effectLst/>
                        </a:rPr>
                        <a:t>(53%)</a:t>
                      </a:r>
                      <a:endParaRPr lang="en-US" sz="2000" dirty="0">
                        <a:effectLst/>
                        <a:latin typeface="Garamond" panose="02020404030301010803" pitchFamily="18" charset="0"/>
                        <a:cs typeface="Times New Roman" panose="02020603050405020304" pitchFamily="18" charset="0"/>
                      </a:endParaRPr>
                    </a:p>
                  </a:txBody>
                  <a:tcPr marL="34925" marR="34925" marT="34925" marB="34925" anchor="b"/>
                </a:tc>
                <a:tc>
                  <a:txBody>
                    <a:bodyPr/>
                    <a:lstStyle/>
                    <a:p>
                      <a:pPr marL="0" marR="0" indent="0" algn="r">
                        <a:spcBef>
                          <a:spcPts val="0"/>
                        </a:spcBef>
                        <a:spcAft>
                          <a:spcPts val="0"/>
                        </a:spcAft>
                      </a:pPr>
                      <a:r>
                        <a:rPr lang="en-US" sz="2000" dirty="0">
                          <a:effectLst/>
                        </a:rPr>
                        <a:t>60</a:t>
                      </a:r>
                    </a:p>
                    <a:p>
                      <a:pPr marL="0" marR="0" indent="0" algn="r">
                        <a:spcBef>
                          <a:spcPts val="0"/>
                        </a:spcBef>
                        <a:spcAft>
                          <a:spcPts val="0"/>
                        </a:spcAft>
                      </a:pPr>
                      <a:r>
                        <a:rPr lang="en-US" sz="2000" dirty="0">
                          <a:effectLst/>
                        </a:rPr>
                        <a:t>(24%)</a:t>
                      </a:r>
                      <a:endParaRPr lang="en-US" sz="2000" dirty="0">
                        <a:effectLst/>
                        <a:latin typeface="Garamond" panose="02020404030301010803" pitchFamily="18" charset="0"/>
                        <a:cs typeface="Times New Roman" panose="02020603050405020304" pitchFamily="18" charset="0"/>
                      </a:endParaRPr>
                    </a:p>
                  </a:txBody>
                  <a:tcPr marL="34925" marR="34925" marT="34925" marB="34925" anchor="b"/>
                </a:tc>
                <a:tc>
                  <a:txBody>
                    <a:bodyPr/>
                    <a:lstStyle/>
                    <a:p>
                      <a:pPr marL="0" marR="0" indent="0" algn="r">
                        <a:spcBef>
                          <a:spcPts val="0"/>
                        </a:spcBef>
                        <a:spcAft>
                          <a:spcPts val="0"/>
                        </a:spcAft>
                      </a:pPr>
                      <a:r>
                        <a:rPr lang="en-US" sz="2000" dirty="0">
                          <a:effectLst/>
                        </a:rPr>
                        <a:t>38</a:t>
                      </a:r>
                    </a:p>
                    <a:p>
                      <a:pPr marL="0" marR="0" indent="0" algn="r">
                        <a:spcBef>
                          <a:spcPts val="0"/>
                        </a:spcBef>
                        <a:spcAft>
                          <a:spcPts val="0"/>
                        </a:spcAft>
                      </a:pPr>
                      <a:r>
                        <a:rPr lang="en-US" sz="2000" dirty="0">
                          <a:effectLst/>
                        </a:rPr>
                        <a:t>(15%)</a:t>
                      </a:r>
                      <a:endParaRPr lang="en-US" sz="2000" dirty="0">
                        <a:effectLst/>
                        <a:latin typeface="Garamond" panose="02020404030301010803" pitchFamily="18" charset="0"/>
                        <a:cs typeface="Times New Roman" panose="02020603050405020304" pitchFamily="18" charset="0"/>
                      </a:endParaRPr>
                    </a:p>
                  </a:txBody>
                  <a:tcPr marL="34925" marR="34925" marT="34925" marB="34925" anchor="b"/>
                </a:tc>
                <a:tc>
                  <a:txBody>
                    <a:bodyPr/>
                    <a:lstStyle/>
                    <a:p>
                      <a:pPr marL="0" marR="0" indent="0" algn="r">
                        <a:spcBef>
                          <a:spcPts val="0"/>
                        </a:spcBef>
                        <a:spcAft>
                          <a:spcPts val="0"/>
                        </a:spcAft>
                      </a:pPr>
                      <a:r>
                        <a:rPr lang="en-US" sz="2000" dirty="0">
                          <a:effectLst/>
                        </a:rPr>
                        <a:t>19</a:t>
                      </a:r>
                    </a:p>
                    <a:p>
                      <a:pPr marL="0" marR="0" indent="0" algn="r">
                        <a:spcBef>
                          <a:spcPts val="0"/>
                        </a:spcBef>
                        <a:spcAft>
                          <a:spcPts val="0"/>
                        </a:spcAft>
                      </a:pPr>
                      <a:r>
                        <a:rPr lang="en-US" sz="2000" dirty="0">
                          <a:effectLst/>
                        </a:rPr>
                        <a:t>(8%)</a:t>
                      </a:r>
                      <a:endParaRPr lang="en-US" sz="2000" dirty="0">
                        <a:effectLst/>
                        <a:latin typeface="Garamond" panose="02020404030301010803" pitchFamily="18" charset="0"/>
                        <a:cs typeface="Times New Roman" panose="02020603050405020304" pitchFamily="18" charset="0"/>
                      </a:endParaRPr>
                    </a:p>
                  </a:txBody>
                  <a:tcPr marL="34925" marR="34925" marT="34925" marB="34925" anchor="b"/>
                </a:tc>
                <a:tc>
                  <a:txBody>
                    <a:bodyPr/>
                    <a:lstStyle/>
                    <a:p>
                      <a:pPr marL="0" marR="0" indent="0" algn="r">
                        <a:spcBef>
                          <a:spcPts val="0"/>
                        </a:spcBef>
                        <a:spcAft>
                          <a:spcPts val="0"/>
                        </a:spcAft>
                      </a:pPr>
                      <a:r>
                        <a:rPr lang="en-US" sz="2000">
                          <a:effectLst/>
                        </a:rPr>
                        <a:t>247</a:t>
                      </a:r>
                      <a:endParaRPr lang="en-US" sz="2000">
                        <a:effectLst/>
                        <a:latin typeface="Garamond" panose="02020404030301010803" pitchFamily="18" charset="0"/>
                        <a:ea typeface="Times New Roman" panose="02020603050405020304" pitchFamily="18" charset="0"/>
                        <a:cs typeface="Times New Roman" panose="02020603050405020304" pitchFamily="18" charset="0"/>
                      </a:endParaRPr>
                    </a:p>
                  </a:txBody>
                  <a:tcPr marL="34925" marR="34925" marT="34925" marB="34925" anchor="b"/>
                </a:tc>
                <a:extLst>
                  <a:ext uri="{0D108BD9-81ED-4DB2-BD59-A6C34878D82A}">
                    <a16:rowId xmlns:a16="http://schemas.microsoft.com/office/drawing/2014/main" val="3352064086"/>
                  </a:ext>
                </a:extLst>
              </a:tr>
              <a:tr h="1065453">
                <a:tc>
                  <a:txBody>
                    <a:bodyPr/>
                    <a:lstStyle/>
                    <a:p>
                      <a:pPr marL="0" marR="0" indent="0" algn="r">
                        <a:spcBef>
                          <a:spcPts val="0"/>
                        </a:spcBef>
                        <a:spcAft>
                          <a:spcPts val="0"/>
                        </a:spcAft>
                      </a:pPr>
                      <a:r>
                        <a:rPr lang="en-US" sz="2000" dirty="0">
                          <a:effectLst/>
                        </a:rPr>
                        <a:t>Reexamination</a:t>
                      </a:r>
                      <a:endParaRPr lang="en-US" sz="2000" dirty="0">
                        <a:effectLst/>
                        <a:latin typeface="Garamond" panose="02020404030301010803" pitchFamily="18" charset="0"/>
                        <a:ea typeface="Times New Roman" panose="02020603050405020304" pitchFamily="18" charset="0"/>
                        <a:cs typeface="Times New Roman" panose="02020603050405020304" pitchFamily="18" charset="0"/>
                      </a:endParaRPr>
                    </a:p>
                  </a:txBody>
                  <a:tcPr marL="34925" marR="34925" marT="34925" marB="34925" anchor="b"/>
                </a:tc>
                <a:tc>
                  <a:txBody>
                    <a:bodyPr/>
                    <a:lstStyle/>
                    <a:p>
                      <a:pPr marL="0" marR="0" indent="0" algn="r">
                        <a:spcBef>
                          <a:spcPts val="0"/>
                        </a:spcBef>
                        <a:spcAft>
                          <a:spcPts val="0"/>
                        </a:spcAft>
                      </a:pPr>
                      <a:r>
                        <a:rPr lang="en-US" sz="2000" dirty="0">
                          <a:effectLst/>
                        </a:rPr>
                        <a:t>139</a:t>
                      </a:r>
                    </a:p>
                    <a:p>
                      <a:pPr marL="0" marR="0" indent="0" algn="r">
                        <a:spcBef>
                          <a:spcPts val="0"/>
                        </a:spcBef>
                        <a:spcAft>
                          <a:spcPts val="0"/>
                        </a:spcAft>
                      </a:pPr>
                      <a:r>
                        <a:rPr lang="en-US" sz="2000" dirty="0">
                          <a:effectLst/>
                        </a:rPr>
                        <a:t>(46%)</a:t>
                      </a:r>
                      <a:endParaRPr lang="en-US" sz="2000" dirty="0">
                        <a:effectLst/>
                        <a:latin typeface="Garamond" panose="02020404030301010803" pitchFamily="18" charset="0"/>
                        <a:cs typeface="Times New Roman" panose="02020603050405020304" pitchFamily="18" charset="0"/>
                      </a:endParaRPr>
                    </a:p>
                  </a:txBody>
                  <a:tcPr marL="34925" marR="34925" marT="34925" marB="34925" anchor="b"/>
                </a:tc>
                <a:tc>
                  <a:txBody>
                    <a:bodyPr/>
                    <a:lstStyle/>
                    <a:p>
                      <a:pPr marL="0" marR="0" indent="0" algn="r">
                        <a:spcBef>
                          <a:spcPts val="0"/>
                        </a:spcBef>
                        <a:spcAft>
                          <a:spcPts val="0"/>
                        </a:spcAft>
                      </a:pPr>
                      <a:r>
                        <a:rPr lang="en-US" sz="2000" dirty="0">
                          <a:effectLst/>
                        </a:rPr>
                        <a:t>56</a:t>
                      </a:r>
                    </a:p>
                    <a:p>
                      <a:pPr marL="0" marR="0" indent="0" algn="r">
                        <a:spcBef>
                          <a:spcPts val="0"/>
                        </a:spcBef>
                        <a:spcAft>
                          <a:spcPts val="0"/>
                        </a:spcAft>
                      </a:pPr>
                      <a:r>
                        <a:rPr lang="en-US" sz="2000" dirty="0">
                          <a:effectLst/>
                        </a:rPr>
                        <a:t>(19%)</a:t>
                      </a:r>
                      <a:endParaRPr lang="en-US" sz="2000" dirty="0">
                        <a:effectLst/>
                        <a:latin typeface="Garamond" panose="02020404030301010803" pitchFamily="18" charset="0"/>
                        <a:cs typeface="Times New Roman" panose="02020603050405020304" pitchFamily="18" charset="0"/>
                      </a:endParaRPr>
                    </a:p>
                  </a:txBody>
                  <a:tcPr marL="34925" marR="34925" marT="34925" marB="34925" anchor="b"/>
                </a:tc>
                <a:tc>
                  <a:txBody>
                    <a:bodyPr/>
                    <a:lstStyle/>
                    <a:p>
                      <a:pPr marL="0" marR="0" indent="0" algn="r">
                        <a:spcBef>
                          <a:spcPts val="0"/>
                        </a:spcBef>
                        <a:spcAft>
                          <a:spcPts val="0"/>
                        </a:spcAft>
                      </a:pPr>
                      <a:r>
                        <a:rPr lang="en-US" sz="2000" dirty="0">
                          <a:effectLst/>
                        </a:rPr>
                        <a:t>82</a:t>
                      </a:r>
                    </a:p>
                    <a:p>
                      <a:pPr marL="0" marR="0" indent="0" algn="r">
                        <a:spcBef>
                          <a:spcPts val="0"/>
                        </a:spcBef>
                        <a:spcAft>
                          <a:spcPts val="0"/>
                        </a:spcAft>
                      </a:pPr>
                      <a:r>
                        <a:rPr lang="en-US" sz="2000" dirty="0">
                          <a:effectLst/>
                        </a:rPr>
                        <a:t>(27%)</a:t>
                      </a:r>
                      <a:endParaRPr lang="en-US" sz="2000" dirty="0">
                        <a:effectLst/>
                        <a:latin typeface="Garamond" panose="02020404030301010803" pitchFamily="18" charset="0"/>
                        <a:cs typeface="Times New Roman" panose="02020603050405020304" pitchFamily="18" charset="0"/>
                      </a:endParaRPr>
                    </a:p>
                  </a:txBody>
                  <a:tcPr marL="34925" marR="34925" marT="34925" marB="34925" anchor="b"/>
                </a:tc>
                <a:tc>
                  <a:txBody>
                    <a:bodyPr/>
                    <a:lstStyle/>
                    <a:p>
                      <a:pPr marL="0" marR="0" indent="0" algn="r">
                        <a:spcBef>
                          <a:spcPts val="0"/>
                        </a:spcBef>
                        <a:spcAft>
                          <a:spcPts val="0"/>
                        </a:spcAft>
                      </a:pPr>
                      <a:r>
                        <a:rPr lang="en-US" sz="2000" dirty="0">
                          <a:effectLst/>
                        </a:rPr>
                        <a:t>24</a:t>
                      </a:r>
                    </a:p>
                    <a:p>
                      <a:pPr marL="0" marR="0" indent="0" algn="r">
                        <a:spcBef>
                          <a:spcPts val="0"/>
                        </a:spcBef>
                        <a:spcAft>
                          <a:spcPts val="0"/>
                        </a:spcAft>
                      </a:pPr>
                      <a:r>
                        <a:rPr lang="en-US" sz="2000" dirty="0">
                          <a:effectLst/>
                        </a:rPr>
                        <a:t>(8%)</a:t>
                      </a:r>
                      <a:endParaRPr lang="en-US" sz="2000" dirty="0">
                        <a:effectLst/>
                        <a:latin typeface="Garamond" panose="02020404030301010803" pitchFamily="18" charset="0"/>
                        <a:cs typeface="Times New Roman" panose="02020603050405020304" pitchFamily="18" charset="0"/>
                      </a:endParaRPr>
                    </a:p>
                  </a:txBody>
                  <a:tcPr marL="34925" marR="34925" marT="34925" marB="34925" anchor="b"/>
                </a:tc>
                <a:tc>
                  <a:txBody>
                    <a:bodyPr/>
                    <a:lstStyle/>
                    <a:p>
                      <a:pPr marL="0" marR="0" indent="0" algn="r">
                        <a:spcBef>
                          <a:spcPts val="0"/>
                        </a:spcBef>
                        <a:spcAft>
                          <a:spcPts val="0"/>
                        </a:spcAft>
                      </a:pPr>
                      <a:r>
                        <a:rPr lang="en-US" sz="2000" dirty="0">
                          <a:effectLst/>
                        </a:rPr>
                        <a:t>301</a:t>
                      </a:r>
                      <a:endParaRPr lang="en-US" sz="2000" dirty="0">
                        <a:effectLst/>
                        <a:latin typeface="Garamond" panose="02020404030301010803" pitchFamily="18" charset="0"/>
                        <a:ea typeface="Times New Roman" panose="02020603050405020304" pitchFamily="18" charset="0"/>
                        <a:cs typeface="Times New Roman" panose="02020603050405020304" pitchFamily="18" charset="0"/>
                      </a:endParaRPr>
                    </a:p>
                  </a:txBody>
                  <a:tcPr marL="34925" marR="34925" marT="34925" marB="34925" anchor="b"/>
                </a:tc>
                <a:extLst>
                  <a:ext uri="{0D108BD9-81ED-4DB2-BD59-A6C34878D82A}">
                    <a16:rowId xmlns:a16="http://schemas.microsoft.com/office/drawing/2014/main" val="515126390"/>
                  </a:ext>
                </a:extLst>
              </a:tr>
              <a:tr h="829063">
                <a:tc>
                  <a:txBody>
                    <a:bodyPr/>
                    <a:lstStyle/>
                    <a:p>
                      <a:pPr marL="0" marR="0" indent="0" algn="r">
                        <a:spcBef>
                          <a:spcPts val="0"/>
                        </a:spcBef>
                        <a:spcAft>
                          <a:spcPts val="0"/>
                        </a:spcAft>
                      </a:pPr>
                      <a:r>
                        <a:rPr lang="en-US" sz="2000" dirty="0">
                          <a:effectLst/>
                        </a:rPr>
                        <a:t>Total</a:t>
                      </a:r>
                      <a:endParaRPr lang="en-US" sz="2000" dirty="0">
                        <a:effectLst/>
                        <a:latin typeface="Garamond" panose="02020404030301010803" pitchFamily="18" charset="0"/>
                        <a:ea typeface="Times New Roman" panose="02020603050405020304" pitchFamily="18" charset="0"/>
                        <a:cs typeface="Times New Roman" panose="02020603050405020304" pitchFamily="18" charset="0"/>
                      </a:endParaRPr>
                    </a:p>
                  </a:txBody>
                  <a:tcPr marL="34925" marR="34925" marT="34925" marB="34925" anchor="b"/>
                </a:tc>
                <a:tc>
                  <a:txBody>
                    <a:bodyPr/>
                    <a:lstStyle/>
                    <a:p>
                      <a:pPr marL="0" marR="0" indent="0" algn="r">
                        <a:spcBef>
                          <a:spcPts val="0"/>
                        </a:spcBef>
                        <a:spcAft>
                          <a:spcPts val="0"/>
                        </a:spcAft>
                      </a:pPr>
                      <a:r>
                        <a:rPr lang="en-US" sz="2000" dirty="0">
                          <a:effectLst/>
                        </a:rPr>
                        <a:t>269</a:t>
                      </a:r>
                    </a:p>
                    <a:p>
                      <a:pPr marL="0" marR="0" indent="0" algn="r">
                        <a:spcBef>
                          <a:spcPts val="0"/>
                        </a:spcBef>
                        <a:spcAft>
                          <a:spcPts val="0"/>
                        </a:spcAft>
                      </a:pPr>
                      <a:r>
                        <a:rPr lang="en-US" sz="2000" dirty="0">
                          <a:effectLst/>
                        </a:rPr>
                        <a:t>(49%)</a:t>
                      </a:r>
                      <a:endParaRPr lang="en-US" sz="2000" dirty="0">
                        <a:effectLst/>
                        <a:latin typeface="Garamond" panose="02020404030301010803" pitchFamily="18" charset="0"/>
                        <a:cs typeface="Times New Roman" panose="02020603050405020304" pitchFamily="18" charset="0"/>
                      </a:endParaRPr>
                    </a:p>
                  </a:txBody>
                  <a:tcPr marL="34925" marR="34925" marT="34925" marB="34925" anchor="b"/>
                </a:tc>
                <a:tc>
                  <a:txBody>
                    <a:bodyPr/>
                    <a:lstStyle/>
                    <a:p>
                      <a:pPr marL="0" marR="0" indent="0" algn="r">
                        <a:spcBef>
                          <a:spcPts val="0"/>
                        </a:spcBef>
                        <a:spcAft>
                          <a:spcPts val="0"/>
                        </a:spcAft>
                      </a:pPr>
                      <a:r>
                        <a:rPr lang="en-US" sz="2000" dirty="0">
                          <a:effectLst/>
                        </a:rPr>
                        <a:t>116</a:t>
                      </a:r>
                    </a:p>
                    <a:p>
                      <a:pPr marL="0" marR="0" indent="0" algn="r">
                        <a:spcBef>
                          <a:spcPts val="0"/>
                        </a:spcBef>
                        <a:spcAft>
                          <a:spcPts val="0"/>
                        </a:spcAft>
                      </a:pPr>
                      <a:r>
                        <a:rPr lang="en-US" sz="2000" dirty="0">
                          <a:effectLst/>
                        </a:rPr>
                        <a:t>(21%)</a:t>
                      </a:r>
                      <a:endParaRPr lang="en-US" sz="2000" dirty="0">
                        <a:effectLst/>
                        <a:latin typeface="Garamond" panose="02020404030301010803" pitchFamily="18" charset="0"/>
                        <a:cs typeface="Times New Roman" panose="02020603050405020304" pitchFamily="18" charset="0"/>
                      </a:endParaRPr>
                    </a:p>
                  </a:txBody>
                  <a:tcPr marL="34925" marR="34925" marT="34925" marB="34925" anchor="b"/>
                </a:tc>
                <a:tc>
                  <a:txBody>
                    <a:bodyPr/>
                    <a:lstStyle/>
                    <a:p>
                      <a:pPr marL="0" marR="0" indent="0" algn="r">
                        <a:spcBef>
                          <a:spcPts val="0"/>
                        </a:spcBef>
                        <a:spcAft>
                          <a:spcPts val="0"/>
                        </a:spcAft>
                      </a:pPr>
                      <a:r>
                        <a:rPr lang="en-US" sz="2000" dirty="0">
                          <a:effectLst/>
                        </a:rPr>
                        <a:t>120</a:t>
                      </a:r>
                    </a:p>
                    <a:p>
                      <a:pPr marL="0" marR="0" indent="0" algn="r">
                        <a:spcBef>
                          <a:spcPts val="0"/>
                        </a:spcBef>
                        <a:spcAft>
                          <a:spcPts val="0"/>
                        </a:spcAft>
                      </a:pPr>
                      <a:r>
                        <a:rPr lang="en-US" sz="2000" dirty="0">
                          <a:effectLst/>
                        </a:rPr>
                        <a:t>(22%)</a:t>
                      </a:r>
                      <a:endParaRPr lang="en-US" sz="2000" dirty="0">
                        <a:effectLst/>
                        <a:latin typeface="Garamond" panose="02020404030301010803" pitchFamily="18" charset="0"/>
                        <a:cs typeface="Times New Roman" panose="02020603050405020304" pitchFamily="18" charset="0"/>
                      </a:endParaRPr>
                    </a:p>
                  </a:txBody>
                  <a:tcPr marL="34925" marR="34925" marT="34925" marB="34925" anchor="b"/>
                </a:tc>
                <a:tc>
                  <a:txBody>
                    <a:bodyPr/>
                    <a:lstStyle/>
                    <a:p>
                      <a:pPr marL="0" marR="0" indent="0" algn="r">
                        <a:spcBef>
                          <a:spcPts val="0"/>
                        </a:spcBef>
                        <a:spcAft>
                          <a:spcPts val="0"/>
                        </a:spcAft>
                      </a:pPr>
                      <a:r>
                        <a:rPr lang="en-US" sz="2000" dirty="0">
                          <a:effectLst/>
                        </a:rPr>
                        <a:t>43</a:t>
                      </a:r>
                    </a:p>
                    <a:p>
                      <a:pPr marL="0" marR="0" indent="0" algn="r">
                        <a:spcBef>
                          <a:spcPts val="0"/>
                        </a:spcBef>
                        <a:spcAft>
                          <a:spcPts val="0"/>
                        </a:spcAft>
                      </a:pPr>
                      <a:r>
                        <a:rPr lang="en-US" sz="2000" dirty="0">
                          <a:effectLst/>
                        </a:rPr>
                        <a:t>(8%)</a:t>
                      </a:r>
                      <a:endParaRPr lang="en-US" sz="2000" dirty="0">
                        <a:effectLst/>
                        <a:latin typeface="Garamond" panose="02020404030301010803" pitchFamily="18" charset="0"/>
                        <a:cs typeface="Times New Roman" panose="02020603050405020304" pitchFamily="18" charset="0"/>
                      </a:endParaRPr>
                    </a:p>
                  </a:txBody>
                  <a:tcPr marL="34925" marR="34925" marT="34925" marB="34925" anchor="b"/>
                </a:tc>
                <a:tc>
                  <a:txBody>
                    <a:bodyPr/>
                    <a:lstStyle/>
                    <a:p>
                      <a:pPr marL="0" marR="0" indent="0" algn="r">
                        <a:spcBef>
                          <a:spcPts val="0"/>
                        </a:spcBef>
                        <a:spcAft>
                          <a:spcPts val="0"/>
                        </a:spcAft>
                      </a:pPr>
                      <a:r>
                        <a:rPr lang="en-US" sz="2000" dirty="0">
                          <a:effectLst/>
                        </a:rPr>
                        <a:t>548</a:t>
                      </a:r>
                      <a:endParaRPr lang="en-US" sz="2000" dirty="0">
                        <a:effectLst/>
                        <a:latin typeface="Garamond" panose="02020404030301010803" pitchFamily="18" charset="0"/>
                        <a:ea typeface="Times New Roman" panose="02020603050405020304" pitchFamily="18" charset="0"/>
                        <a:cs typeface="Times New Roman" panose="02020603050405020304" pitchFamily="18" charset="0"/>
                      </a:endParaRPr>
                    </a:p>
                  </a:txBody>
                  <a:tcPr marL="34925" marR="34925" marT="34925" marB="34925" anchor="b"/>
                </a:tc>
                <a:extLst>
                  <a:ext uri="{0D108BD9-81ED-4DB2-BD59-A6C34878D82A}">
                    <a16:rowId xmlns:a16="http://schemas.microsoft.com/office/drawing/2014/main" val="2425334206"/>
                  </a:ext>
                </a:extLst>
              </a:tr>
            </a:tbl>
          </a:graphicData>
        </a:graphic>
      </p:graphicFrame>
    </p:spTree>
    <p:extLst>
      <p:ext uri="{BB962C8B-B14F-4D97-AF65-F5344CB8AC3E}">
        <p14:creationId xmlns:p14="http://schemas.microsoft.com/office/powerpoint/2010/main" val="40863362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2366D5-4100-3081-0727-BCEDA7D8009A}"/>
              </a:ext>
            </a:extLst>
          </p:cNvPr>
          <p:cNvSpPr>
            <a:spLocks noGrp="1"/>
          </p:cNvSpPr>
          <p:nvPr>
            <p:ph type="title"/>
          </p:nvPr>
        </p:nvSpPr>
        <p:spPr/>
        <p:txBody>
          <a:bodyPr/>
          <a:lstStyle/>
          <a:p>
            <a:r>
              <a:rPr lang="en-US" dirty="0"/>
              <a:t>Proceeding Outcomes</a:t>
            </a:r>
          </a:p>
        </p:txBody>
      </p:sp>
      <p:graphicFrame>
        <p:nvGraphicFramePr>
          <p:cNvPr id="5" name="Content Placeholder 4">
            <a:extLst>
              <a:ext uri="{FF2B5EF4-FFF2-40B4-BE49-F238E27FC236}">
                <a16:creationId xmlns:a16="http://schemas.microsoft.com/office/drawing/2014/main" id="{D7A438A3-A539-F617-D33F-A31E5EBDA6F5}"/>
              </a:ext>
            </a:extLst>
          </p:cNvPr>
          <p:cNvGraphicFramePr>
            <a:graphicFrameLocks noGrp="1"/>
          </p:cNvGraphicFramePr>
          <p:nvPr>
            <p:ph idx="1"/>
            <p:extLst>
              <p:ext uri="{D42A27DB-BD31-4B8C-83A1-F6EECF244321}">
                <p14:modId xmlns:p14="http://schemas.microsoft.com/office/powerpoint/2010/main" val="2491804979"/>
              </p:ext>
            </p:extLst>
          </p:nvPr>
        </p:nvGraphicFramePr>
        <p:xfrm>
          <a:off x="838199" y="1690686"/>
          <a:ext cx="10515601" cy="4083389"/>
        </p:xfrm>
        <a:graphic>
          <a:graphicData uri="http://schemas.openxmlformats.org/drawingml/2006/table">
            <a:tbl>
              <a:tblPr firstRow="1" firstCol="1" bandRow="1">
                <a:tableStyleId>{616DA210-FB5B-4158-B5E0-FEB733F419BA}</a:tableStyleId>
              </a:tblPr>
              <a:tblGrid>
                <a:gridCol w="1781711">
                  <a:extLst>
                    <a:ext uri="{9D8B030D-6E8A-4147-A177-3AD203B41FA5}">
                      <a16:colId xmlns:a16="http://schemas.microsoft.com/office/drawing/2014/main" val="2251641952"/>
                    </a:ext>
                  </a:extLst>
                </a:gridCol>
                <a:gridCol w="904126">
                  <a:extLst>
                    <a:ext uri="{9D8B030D-6E8A-4147-A177-3AD203B41FA5}">
                      <a16:colId xmlns:a16="http://schemas.microsoft.com/office/drawing/2014/main" val="1445521229"/>
                    </a:ext>
                  </a:extLst>
                </a:gridCol>
                <a:gridCol w="1232899">
                  <a:extLst>
                    <a:ext uri="{9D8B030D-6E8A-4147-A177-3AD203B41FA5}">
                      <a16:colId xmlns:a16="http://schemas.microsoft.com/office/drawing/2014/main" val="3127082238"/>
                    </a:ext>
                  </a:extLst>
                </a:gridCol>
                <a:gridCol w="1078786">
                  <a:extLst>
                    <a:ext uri="{9D8B030D-6E8A-4147-A177-3AD203B41FA5}">
                      <a16:colId xmlns:a16="http://schemas.microsoft.com/office/drawing/2014/main" val="309215111"/>
                    </a:ext>
                  </a:extLst>
                </a:gridCol>
                <a:gridCol w="1113710">
                  <a:extLst>
                    <a:ext uri="{9D8B030D-6E8A-4147-A177-3AD203B41FA5}">
                      <a16:colId xmlns:a16="http://schemas.microsoft.com/office/drawing/2014/main" val="886845667"/>
                    </a:ext>
                  </a:extLst>
                </a:gridCol>
                <a:gridCol w="1187702">
                  <a:extLst>
                    <a:ext uri="{9D8B030D-6E8A-4147-A177-3AD203B41FA5}">
                      <a16:colId xmlns:a16="http://schemas.microsoft.com/office/drawing/2014/main" val="1516433158"/>
                    </a:ext>
                  </a:extLst>
                </a:gridCol>
                <a:gridCol w="1315092">
                  <a:extLst>
                    <a:ext uri="{9D8B030D-6E8A-4147-A177-3AD203B41FA5}">
                      <a16:colId xmlns:a16="http://schemas.microsoft.com/office/drawing/2014/main" val="383861832"/>
                    </a:ext>
                  </a:extLst>
                </a:gridCol>
                <a:gridCol w="1006433">
                  <a:extLst>
                    <a:ext uri="{9D8B030D-6E8A-4147-A177-3AD203B41FA5}">
                      <a16:colId xmlns:a16="http://schemas.microsoft.com/office/drawing/2014/main" val="2617832850"/>
                    </a:ext>
                  </a:extLst>
                </a:gridCol>
                <a:gridCol w="895142">
                  <a:extLst>
                    <a:ext uri="{9D8B030D-6E8A-4147-A177-3AD203B41FA5}">
                      <a16:colId xmlns:a16="http://schemas.microsoft.com/office/drawing/2014/main" val="908578929"/>
                    </a:ext>
                  </a:extLst>
                </a:gridCol>
              </a:tblGrid>
              <a:tr h="1182067">
                <a:tc>
                  <a:txBody>
                    <a:bodyPr/>
                    <a:lstStyle/>
                    <a:p>
                      <a:pPr marL="0" marR="0" indent="228600" algn="ctr">
                        <a:spcBef>
                          <a:spcPts val="0"/>
                        </a:spcBef>
                        <a:spcAft>
                          <a:spcPts val="0"/>
                        </a:spcAft>
                      </a:pPr>
                      <a:r>
                        <a:rPr lang="en-US" sz="2000" dirty="0">
                          <a:effectLst/>
                        </a:rPr>
                        <a:t> </a:t>
                      </a:r>
                      <a:endParaRPr lang="en-US" sz="2000" dirty="0">
                        <a:effectLst/>
                        <a:latin typeface="Garamond" panose="02020404030301010803" pitchFamily="18" charset="0"/>
                        <a:ea typeface="Times New Roman" panose="02020603050405020304" pitchFamily="18" charset="0"/>
                        <a:cs typeface="Times New Roman" panose="02020603050405020304" pitchFamily="18" charset="0"/>
                      </a:endParaRPr>
                    </a:p>
                  </a:txBody>
                  <a:tcPr marL="34925" marR="34925" marT="18415" marB="18415" anchor="b"/>
                </a:tc>
                <a:tc>
                  <a:txBody>
                    <a:bodyPr/>
                    <a:lstStyle/>
                    <a:p>
                      <a:pPr marL="0" marR="0" indent="0" algn="ctr">
                        <a:spcBef>
                          <a:spcPts val="0"/>
                        </a:spcBef>
                        <a:spcAft>
                          <a:spcPts val="0"/>
                        </a:spcAft>
                      </a:pPr>
                      <a:r>
                        <a:rPr lang="en-US" sz="1800" dirty="0">
                          <a:effectLst/>
                        </a:rPr>
                        <a:t>Petition Still Pending</a:t>
                      </a:r>
                      <a:endParaRPr lang="en-US" sz="1800" dirty="0">
                        <a:effectLst/>
                        <a:latin typeface="Garamond" panose="02020404030301010803" pitchFamily="18" charset="0"/>
                        <a:ea typeface="Times New Roman" panose="02020603050405020304" pitchFamily="18" charset="0"/>
                        <a:cs typeface="Times New Roman" panose="02020603050405020304" pitchFamily="18" charset="0"/>
                      </a:endParaRPr>
                    </a:p>
                  </a:txBody>
                  <a:tcPr marL="34925" marR="34925" marT="18415" marB="18415" anchor="b"/>
                </a:tc>
                <a:tc>
                  <a:txBody>
                    <a:bodyPr/>
                    <a:lstStyle/>
                    <a:p>
                      <a:pPr marL="0" marR="0" indent="0" algn="ctr">
                        <a:spcBef>
                          <a:spcPts val="0"/>
                        </a:spcBef>
                        <a:spcAft>
                          <a:spcPts val="0"/>
                        </a:spcAft>
                      </a:pPr>
                      <a:r>
                        <a:rPr lang="en-US" sz="1800" dirty="0">
                          <a:effectLst/>
                        </a:rPr>
                        <a:t>Proceeding Not Instituted</a:t>
                      </a:r>
                      <a:endParaRPr lang="en-US" sz="1800" dirty="0">
                        <a:effectLst/>
                        <a:latin typeface="Garamond" panose="02020404030301010803" pitchFamily="18" charset="0"/>
                        <a:ea typeface="Times New Roman" panose="02020603050405020304" pitchFamily="18" charset="0"/>
                        <a:cs typeface="Times New Roman" panose="02020603050405020304" pitchFamily="18" charset="0"/>
                      </a:endParaRPr>
                    </a:p>
                  </a:txBody>
                  <a:tcPr marL="34925" marR="34925" marT="18415" marB="18415" anchor="b"/>
                </a:tc>
                <a:tc>
                  <a:txBody>
                    <a:bodyPr/>
                    <a:lstStyle/>
                    <a:p>
                      <a:pPr marL="0" marR="0" indent="0" algn="ctr">
                        <a:spcBef>
                          <a:spcPts val="0"/>
                        </a:spcBef>
                        <a:spcAft>
                          <a:spcPts val="0"/>
                        </a:spcAft>
                      </a:pPr>
                      <a:r>
                        <a:rPr lang="en-US" sz="1800" dirty="0">
                          <a:effectLst/>
                        </a:rPr>
                        <a:t>Instituted but Still Pending</a:t>
                      </a:r>
                      <a:endParaRPr lang="en-US" sz="1800" dirty="0">
                        <a:effectLst/>
                        <a:latin typeface="Garamond" panose="02020404030301010803" pitchFamily="18" charset="0"/>
                        <a:ea typeface="Times New Roman" panose="02020603050405020304" pitchFamily="18" charset="0"/>
                        <a:cs typeface="Times New Roman" panose="02020603050405020304" pitchFamily="18" charset="0"/>
                      </a:endParaRPr>
                    </a:p>
                  </a:txBody>
                  <a:tcPr marL="34925" marR="34925" marT="18415" marB="18415" anchor="b"/>
                </a:tc>
                <a:tc>
                  <a:txBody>
                    <a:bodyPr/>
                    <a:lstStyle/>
                    <a:p>
                      <a:pPr marL="0" marR="0" indent="0" algn="ctr">
                        <a:spcBef>
                          <a:spcPts val="0"/>
                        </a:spcBef>
                        <a:spcAft>
                          <a:spcPts val="0"/>
                        </a:spcAft>
                      </a:pPr>
                      <a:r>
                        <a:rPr lang="en-US" sz="1800" dirty="0">
                          <a:effectLst/>
                        </a:rPr>
                        <a:t>Amended by Registrant</a:t>
                      </a:r>
                      <a:endParaRPr lang="en-US" sz="1800" dirty="0">
                        <a:effectLst/>
                        <a:latin typeface="Garamond" panose="02020404030301010803" pitchFamily="18" charset="0"/>
                        <a:ea typeface="Times New Roman" panose="02020603050405020304" pitchFamily="18" charset="0"/>
                        <a:cs typeface="Times New Roman" panose="02020603050405020304" pitchFamily="18" charset="0"/>
                      </a:endParaRPr>
                    </a:p>
                  </a:txBody>
                  <a:tcPr marL="34925" marR="34925" marT="18415" marB="18415" anchor="b"/>
                </a:tc>
                <a:tc>
                  <a:txBody>
                    <a:bodyPr/>
                    <a:lstStyle/>
                    <a:p>
                      <a:pPr marL="0" marR="0" indent="0" algn="ctr">
                        <a:spcBef>
                          <a:spcPts val="0"/>
                        </a:spcBef>
                        <a:spcAft>
                          <a:spcPts val="0"/>
                        </a:spcAft>
                      </a:pPr>
                      <a:r>
                        <a:rPr lang="en-US" sz="1800" dirty="0">
                          <a:effectLst/>
                        </a:rPr>
                        <a:t>Cancelled</a:t>
                      </a:r>
                      <a:endParaRPr lang="en-US" sz="1800" dirty="0">
                        <a:effectLst/>
                        <a:latin typeface="Garamond" panose="02020404030301010803" pitchFamily="18" charset="0"/>
                        <a:ea typeface="Times New Roman" panose="02020603050405020304" pitchFamily="18" charset="0"/>
                        <a:cs typeface="Times New Roman" panose="02020603050405020304" pitchFamily="18" charset="0"/>
                      </a:endParaRPr>
                    </a:p>
                  </a:txBody>
                  <a:tcPr marL="34925" marR="34925" marT="18415" marB="18415" anchor="b"/>
                </a:tc>
                <a:tc>
                  <a:txBody>
                    <a:bodyPr/>
                    <a:lstStyle/>
                    <a:p>
                      <a:pPr marL="0" marR="0" indent="0" algn="ctr">
                        <a:spcBef>
                          <a:spcPts val="0"/>
                        </a:spcBef>
                        <a:spcAft>
                          <a:spcPts val="0"/>
                        </a:spcAft>
                      </a:pPr>
                      <a:r>
                        <a:rPr lang="en-US" sz="1800" dirty="0">
                          <a:effectLst/>
                        </a:rPr>
                        <a:t>Cancelled In Part</a:t>
                      </a:r>
                      <a:endParaRPr lang="en-US" sz="1800" dirty="0">
                        <a:effectLst/>
                        <a:latin typeface="Garamond" panose="02020404030301010803" pitchFamily="18" charset="0"/>
                        <a:ea typeface="Times New Roman" panose="02020603050405020304" pitchFamily="18" charset="0"/>
                        <a:cs typeface="Times New Roman" panose="02020603050405020304" pitchFamily="18" charset="0"/>
                      </a:endParaRPr>
                    </a:p>
                  </a:txBody>
                  <a:tcPr marL="34925" marR="34925" marT="18415" marB="18415" anchor="b"/>
                </a:tc>
                <a:tc>
                  <a:txBody>
                    <a:bodyPr/>
                    <a:lstStyle/>
                    <a:p>
                      <a:pPr marL="0" marR="0" indent="0" algn="ctr">
                        <a:spcBef>
                          <a:spcPts val="0"/>
                        </a:spcBef>
                        <a:spcAft>
                          <a:spcPts val="0"/>
                        </a:spcAft>
                      </a:pPr>
                      <a:r>
                        <a:rPr lang="en-US" sz="1800" dirty="0">
                          <a:effectLst/>
                        </a:rPr>
                        <a:t>Other</a:t>
                      </a:r>
                      <a:endParaRPr lang="en-US" sz="1800" dirty="0">
                        <a:effectLst/>
                        <a:latin typeface="Garamond" panose="02020404030301010803" pitchFamily="18" charset="0"/>
                        <a:ea typeface="Times New Roman" panose="02020603050405020304" pitchFamily="18" charset="0"/>
                        <a:cs typeface="Times New Roman" panose="02020603050405020304" pitchFamily="18" charset="0"/>
                      </a:endParaRPr>
                    </a:p>
                  </a:txBody>
                  <a:tcPr marL="34925" marR="34925" marT="18415" marB="18415" anchor="b"/>
                </a:tc>
                <a:tc>
                  <a:txBody>
                    <a:bodyPr/>
                    <a:lstStyle/>
                    <a:p>
                      <a:pPr marL="0" marR="0" indent="0" algn="ctr">
                        <a:spcBef>
                          <a:spcPts val="0"/>
                        </a:spcBef>
                        <a:spcAft>
                          <a:spcPts val="0"/>
                        </a:spcAft>
                      </a:pPr>
                      <a:r>
                        <a:rPr lang="en-US" sz="1800" dirty="0">
                          <a:effectLst/>
                        </a:rPr>
                        <a:t>Total</a:t>
                      </a:r>
                      <a:endParaRPr lang="en-US" sz="1800" dirty="0">
                        <a:effectLst/>
                        <a:latin typeface="Garamond" panose="02020404030301010803" pitchFamily="18" charset="0"/>
                        <a:ea typeface="Times New Roman" panose="02020603050405020304" pitchFamily="18" charset="0"/>
                        <a:cs typeface="Times New Roman" panose="02020603050405020304" pitchFamily="18" charset="0"/>
                      </a:endParaRPr>
                    </a:p>
                  </a:txBody>
                  <a:tcPr marL="34925" marR="34925" marT="18415" marB="18415" anchor="b"/>
                </a:tc>
                <a:extLst>
                  <a:ext uri="{0D108BD9-81ED-4DB2-BD59-A6C34878D82A}">
                    <a16:rowId xmlns:a16="http://schemas.microsoft.com/office/drawing/2014/main" val="3153934547"/>
                  </a:ext>
                </a:extLst>
              </a:tr>
              <a:tr h="776896">
                <a:tc>
                  <a:txBody>
                    <a:bodyPr/>
                    <a:lstStyle/>
                    <a:p>
                      <a:pPr marL="0" marR="0" indent="0" algn="r">
                        <a:spcBef>
                          <a:spcPts val="0"/>
                        </a:spcBef>
                        <a:spcAft>
                          <a:spcPts val="0"/>
                        </a:spcAft>
                      </a:pPr>
                      <a:r>
                        <a:rPr lang="en-US" sz="1800" dirty="0">
                          <a:effectLst/>
                        </a:rPr>
                        <a:t>Director-Initiated</a:t>
                      </a:r>
                      <a:endParaRPr lang="en-US" sz="1800" dirty="0">
                        <a:effectLst/>
                        <a:latin typeface="Garamond" panose="02020404030301010803" pitchFamily="18" charset="0"/>
                        <a:ea typeface="Times New Roman" panose="02020603050405020304" pitchFamily="18" charset="0"/>
                        <a:cs typeface="Times New Roman" panose="02020603050405020304" pitchFamily="18" charset="0"/>
                      </a:endParaRPr>
                    </a:p>
                  </a:txBody>
                  <a:tcPr marL="34925" marR="34925" marT="18415" marB="18415" anchor="b"/>
                </a:tc>
                <a:tc>
                  <a:txBody>
                    <a:bodyPr/>
                    <a:lstStyle/>
                    <a:p>
                      <a:pPr marL="0" marR="0" indent="0" algn="r">
                        <a:spcBef>
                          <a:spcPts val="0"/>
                        </a:spcBef>
                        <a:spcAft>
                          <a:spcPts val="0"/>
                        </a:spcAft>
                      </a:pPr>
                      <a:r>
                        <a:rPr lang="en-US" sz="2000" dirty="0">
                          <a:effectLst/>
                        </a:rPr>
                        <a:t>0</a:t>
                      </a:r>
                    </a:p>
                    <a:p>
                      <a:pPr marL="0" marR="0" indent="228600" algn="r">
                        <a:spcBef>
                          <a:spcPts val="0"/>
                        </a:spcBef>
                        <a:spcAft>
                          <a:spcPts val="0"/>
                        </a:spcAft>
                      </a:pPr>
                      <a:r>
                        <a:rPr lang="en-US" sz="2000" dirty="0">
                          <a:effectLst/>
                        </a:rPr>
                        <a:t>(0%)</a:t>
                      </a:r>
                      <a:endParaRPr lang="en-US" sz="2000" dirty="0">
                        <a:effectLst/>
                        <a:latin typeface="Garamond" panose="02020404030301010803" pitchFamily="18" charset="0"/>
                        <a:cs typeface="Times New Roman" panose="02020603050405020304" pitchFamily="18" charset="0"/>
                      </a:endParaRPr>
                    </a:p>
                  </a:txBody>
                  <a:tcPr marL="34925" marR="34925" marT="18415" marB="18415" anchor="b"/>
                </a:tc>
                <a:tc>
                  <a:txBody>
                    <a:bodyPr/>
                    <a:lstStyle/>
                    <a:p>
                      <a:pPr marL="0" marR="0" indent="228600" algn="r">
                        <a:spcBef>
                          <a:spcPts val="0"/>
                        </a:spcBef>
                        <a:spcAft>
                          <a:spcPts val="0"/>
                        </a:spcAft>
                      </a:pPr>
                      <a:r>
                        <a:rPr lang="en-US" sz="2000" dirty="0">
                          <a:effectLst/>
                        </a:rPr>
                        <a:t>0</a:t>
                      </a:r>
                    </a:p>
                    <a:p>
                      <a:pPr marL="0" marR="0" indent="0" algn="r">
                        <a:spcBef>
                          <a:spcPts val="0"/>
                        </a:spcBef>
                        <a:spcAft>
                          <a:spcPts val="0"/>
                        </a:spcAft>
                      </a:pPr>
                      <a:r>
                        <a:rPr lang="en-US" sz="2000" dirty="0">
                          <a:effectLst/>
                        </a:rPr>
                        <a:t>(0%)</a:t>
                      </a:r>
                      <a:endParaRPr lang="en-US" sz="2000" dirty="0">
                        <a:effectLst/>
                        <a:latin typeface="Garamond" panose="02020404030301010803" pitchFamily="18" charset="0"/>
                        <a:cs typeface="Times New Roman" panose="02020603050405020304" pitchFamily="18" charset="0"/>
                      </a:endParaRPr>
                    </a:p>
                  </a:txBody>
                  <a:tcPr marL="34925" marR="34925" marT="18415" marB="18415" anchor="b"/>
                </a:tc>
                <a:tc>
                  <a:txBody>
                    <a:bodyPr/>
                    <a:lstStyle/>
                    <a:p>
                      <a:pPr marL="0" marR="0" indent="228600" algn="r">
                        <a:spcBef>
                          <a:spcPts val="0"/>
                        </a:spcBef>
                        <a:spcAft>
                          <a:spcPts val="0"/>
                        </a:spcAft>
                      </a:pPr>
                      <a:r>
                        <a:rPr lang="en-US" sz="2000" dirty="0">
                          <a:effectLst/>
                        </a:rPr>
                        <a:t>392</a:t>
                      </a:r>
                    </a:p>
                    <a:p>
                      <a:pPr marL="0" marR="0" indent="0" algn="r">
                        <a:spcBef>
                          <a:spcPts val="0"/>
                        </a:spcBef>
                        <a:spcAft>
                          <a:spcPts val="0"/>
                        </a:spcAft>
                      </a:pPr>
                      <a:r>
                        <a:rPr lang="en-US" sz="2000" dirty="0">
                          <a:effectLst/>
                        </a:rPr>
                        <a:t>(55%)</a:t>
                      </a:r>
                      <a:endParaRPr lang="en-US" sz="2000" dirty="0">
                        <a:effectLst/>
                        <a:latin typeface="Garamond" panose="02020404030301010803" pitchFamily="18" charset="0"/>
                        <a:cs typeface="Times New Roman" panose="02020603050405020304" pitchFamily="18" charset="0"/>
                      </a:endParaRPr>
                    </a:p>
                  </a:txBody>
                  <a:tcPr marL="34925" marR="34925" marT="18415" marB="18415" anchor="b"/>
                </a:tc>
                <a:tc>
                  <a:txBody>
                    <a:bodyPr/>
                    <a:lstStyle/>
                    <a:p>
                      <a:pPr marL="0" marR="0" indent="228600" algn="r">
                        <a:spcBef>
                          <a:spcPts val="0"/>
                        </a:spcBef>
                        <a:spcAft>
                          <a:spcPts val="0"/>
                        </a:spcAft>
                      </a:pPr>
                      <a:r>
                        <a:rPr lang="en-US" sz="2000" dirty="0">
                          <a:effectLst/>
                        </a:rPr>
                        <a:t>1</a:t>
                      </a:r>
                    </a:p>
                    <a:p>
                      <a:pPr marL="0" marR="0" indent="228600" algn="r">
                        <a:spcBef>
                          <a:spcPts val="0"/>
                        </a:spcBef>
                        <a:spcAft>
                          <a:spcPts val="0"/>
                        </a:spcAft>
                      </a:pPr>
                      <a:r>
                        <a:rPr lang="en-US" sz="2000" dirty="0">
                          <a:effectLst/>
                        </a:rPr>
                        <a:t>(0%)</a:t>
                      </a:r>
                      <a:endParaRPr lang="en-US" sz="2000" dirty="0">
                        <a:effectLst/>
                        <a:latin typeface="Garamond" panose="02020404030301010803" pitchFamily="18" charset="0"/>
                        <a:cs typeface="Times New Roman" panose="02020603050405020304" pitchFamily="18" charset="0"/>
                      </a:endParaRPr>
                    </a:p>
                  </a:txBody>
                  <a:tcPr marL="34925" marR="34925" marT="18415" marB="18415" anchor="b"/>
                </a:tc>
                <a:tc>
                  <a:txBody>
                    <a:bodyPr/>
                    <a:lstStyle/>
                    <a:p>
                      <a:pPr marL="0" marR="0" indent="0" algn="r">
                        <a:spcBef>
                          <a:spcPts val="0"/>
                        </a:spcBef>
                        <a:spcAft>
                          <a:spcPts val="0"/>
                        </a:spcAft>
                      </a:pPr>
                      <a:r>
                        <a:rPr lang="en-US" sz="2000" dirty="0">
                          <a:effectLst/>
                        </a:rPr>
                        <a:t>302</a:t>
                      </a:r>
                    </a:p>
                    <a:p>
                      <a:pPr marL="0" marR="0" indent="0" algn="r">
                        <a:spcBef>
                          <a:spcPts val="0"/>
                        </a:spcBef>
                        <a:spcAft>
                          <a:spcPts val="0"/>
                        </a:spcAft>
                      </a:pPr>
                      <a:r>
                        <a:rPr lang="en-US" sz="2000" dirty="0">
                          <a:effectLst/>
                        </a:rPr>
                        <a:t>(42%)</a:t>
                      </a:r>
                      <a:endParaRPr lang="en-US" sz="2000" dirty="0">
                        <a:effectLst/>
                        <a:latin typeface="Garamond" panose="02020404030301010803" pitchFamily="18" charset="0"/>
                        <a:cs typeface="Times New Roman" panose="02020603050405020304" pitchFamily="18" charset="0"/>
                      </a:endParaRPr>
                    </a:p>
                  </a:txBody>
                  <a:tcPr marL="34925" marR="34925" marT="18415" marB="18415" anchor="b"/>
                </a:tc>
                <a:tc>
                  <a:txBody>
                    <a:bodyPr/>
                    <a:lstStyle/>
                    <a:p>
                      <a:pPr marL="0" marR="0" indent="228600" algn="r">
                        <a:spcBef>
                          <a:spcPts val="0"/>
                        </a:spcBef>
                        <a:spcAft>
                          <a:spcPts val="0"/>
                        </a:spcAft>
                      </a:pPr>
                      <a:r>
                        <a:rPr lang="en-US" sz="2000" dirty="0">
                          <a:effectLst/>
                        </a:rPr>
                        <a:t>0</a:t>
                      </a:r>
                    </a:p>
                    <a:p>
                      <a:pPr marL="0" marR="0" indent="0" algn="r">
                        <a:spcBef>
                          <a:spcPts val="0"/>
                        </a:spcBef>
                        <a:spcAft>
                          <a:spcPts val="0"/>
                        </a:spcAft>
                      </a:pPr>
                      <a:r>
                        <a:rPr lang="en-US" sz="2000" dirty="0">
                          <a:effectLst/>
                        </a:rPr>
                        <a:t>(0%)</a:t>
                      </a:r>
                      <a:endParaRPr lang="en-US" sz="2000" dirty="0">
                        <a:effectLst/>
                        <a:latin typeface="Garamond" panose="02020404030301010803" pitchFamily="18" charset="0"/>
                        <a:cs typeface="Times New Roman" panose="02020603050405020304" pitchFamily="18" charset="0"/>
                      </a:endParaRPr>
                    </a:p>
                  </a:txBody>
                  <a:tcPr marL="34925" marR="34925" marT="18415" marB="18415" anchor="b"/>
                </a:tc>
                <a:tc>
                  <a:txBody>
                    <a:bodyPr/>
                    <a:lstStyle/>
                    <a:p>
                      <a:pPr marL="0" marR="0" indent="228600" algn="r">
                        <a:spcBef>
                          <a:spcPts val="0"/>
                        </a:spcBef>
                        <a:spcAft>
                          <a:spcPts val="0"/>
                        </a:spcAft>
                      </a:pPr>
                      <a:r>
                        <a:rPr lang="en-US" sz="2000" dirty="0">
                          <a:effectLst/>
                        </a:rPr>
                        <a:t>20</a:t>
                      </a:r>
                    </a:p>
                    <a:p>
                      <a:pPr marL="0" marR="0" indent="0" algn="r">
                        <a:spcBef>
                          <a:spcPts val="0"/>
                        </a:spcBef>
                        <a:spcAft>
                          <a:spcPts val="0"/>
                        </a:spcAft>
                      </a:pPr>
                      <a:r>
                        <a:rPr lang="en-US" sz="2000" dirty="0">
                          <a:effectLst/>
                        </a:rPr>
                        <a:t>(3%)</a:t>
                      </a:r>
                      <a:endParaRPr lang="en-US" sz="2000" dirty="0">
                        <a:effectLst/>
                        <a:latin typeface="Garamond" panose="02020404030301010803" pitchFamily="18" charset="0"/>
                        <a:cs typeface="Times New Roman" panose="02020603050405020304" pitchFamily="18" charset="0"/>
                      </a:endParaRPr>
                    </a:p>
                  </a:txBody>
                  <a:tcPr marL="34925" marR="34925" marT="18415" marB="18415" anchor="b"/>
                </a:tc>
                <a:tc>
                  <a:txBody>
                    <a:bodyPr/>
                    <a:lstStyle/>
                    <a:p>
                      <a:pPr marL="0" marR="0" indent="228600" algn="r">
                        <a:spcBef>
                          <a:spcPts val="0"/>
                        </a:spcBef>
                        <a:spcAft>
                          <a:spcPts val="0"/>
                        </a:spcAft>
                      </a:pPr>
                      <a:r>
                        <a:rPr lang="en-US" sz="2000" dirty="0">
                          <a:effectLst/>
                        </a:rPr>
                        <a:t>715</a:t>
                      </a:r>
                      <a:endParaRPr lang="en-US" sz="2000" dirty="0">
                        <a:effectLst/>
                        <a:latin typeface="Garamond" panose="02020404030301010803" pitchFamily="18" charset="0"/>
                        <a:ea typeface="Times New Roman" panose="02020603050405020304" pitchFamily="18" charset="0"/>
                        <a:cs typeface="Times New Roman" panose="02020603050405020304" pitchFamily="18" charset="0"/>
                      </a:endParaRPr>
                    </a:p>
                  </a:txBody>
                  <a:tcPr marL="34925" marR="34925" marT="18415" marB="18415" anchor="b"/>
                </a:tc>
                <a:extLst>
                  <a:ext uri="{0D108BD9-81ED-4DB2-BD59-A6C34878D82A}">
                    <a16:rowId xmlns:a16="http://schemas.microsoft.com/office/drawing/2014/main" val="251589183"/>
                  </a:ext>
                </a:extLst>
              </a:tr>
              <a:tr h="776896">
                <a:tc>
                  <a:txBody>
                    <a:bodyPr/>
                    <a:lstStyle/>
                    <a:p>
                      <a:pPr marL="0" marR="0" indent="0" algn="r">
                        <a:spcBef>
                          <a:spcPts val="0"/>
                        </a:spcBef>
                        <a:spcAft>
                          <a:spcPts val="0"/>
                        </a:spcAft>
                      </a:pPr>
                      <a:r>
                        <a:rPr lang="en-US" sz="1800" dirty="0">
                          <a:effectLst/>
                        </a:rPr>
                        <a:t>Petitioner-Initiated</a:t>
                      </a:r>
                      <a:endParaRPr lang="en-US" sz="1800" dirty="0">
                        <a:effectLst/>
                        <a:latin typeface="Garamond" panose="02020404030301010803" pitchFamily="18" charset="0"/>
                        <a:ea typeface="Times New Roman" panose="02020603050405020304" pitchFamily="18" charset="0"/>
                        <a:cs typeface="Times New Roman" panose="02020603050405020304" pitchFamily="18" charset="0"/>
                      </a:endParaRPr>
                    </a:p>
                  </a:txBody>
                  <a:tcPr marL="34925" marR="34925" marT="18415" marB="18415" anchor="b"/>
                </a:tc>
                <a:tc>
                  <a:txBody>
                    <a:bodyPr/>
                    <a:lstStyle/>
                    <a:p>
                      <a:pPr marL="0" marR="0" indent="0" algn="r">
                        <a:spcBef>
                          <a:spcPts val="0"/>
                        </a:spcBef>
                        <a:spcAft>
                          <a:spcPts val="0"/>
                        </a:spcAft>
                      </a:pPr>
                      <a:r>
                        <a:rPr lang="en-US" sz="2000" dirty="0">
                          <a:effectLst/>
                        </a:rPr>
                        <a:t>41</a:t>
                      </a:r>
                    </a:p>
                    <a:p>
                      <a:pPr marL="0" marR="0" indent="0" algn="r">
                        <a:spcBef>
                          <a:spcPts val="0"/>
                        </a:spcBef>
                        <a:spcAft>
                          <a:spcPts val="0"/>
                        </a:spcAft>
                      </a:pPr>
                      <a:r>
                        <a:rPr lang="en-US" sz="2000" dirty="0">
                          <a:effectLst/>
                        </a:rPr>
                        <a:t>(10%)</a:t>
                      </a:r>
                      <a:endParaRPr lang="en-US" sz="2000" dirty="0">
                        <a:effectLst/>
                        <a:latin typeface="Garamond" panose="02020404030301010803" pitchFamily="18" charset="0"/>
                        <a:cs typeface="Times New Roman" panose="02020603050405020304" pitchFamily="18" charset="0"/>
                      </a:endParaRPr>
                    </a:p>
                  </a:txBody>
                  <a:tcPr marL="34925" marR="34925" marT="18415" marB="18415" anchor="b"/>
                </a:tc>
                <a:tc>
                  <a:txBody>
                    <a:bodyPr/>
                    <a:lstStyle/>
                    <a:p>
                      <a:pPr marL="0" marR="0" indent="0" algn="r">
                        <a:spcBef>
                          <a:spcPts val="0"/>
                        </a:spcBef>
                        <a:spcAft>
                          <a:spcPts val="0"/>
                        </a:spcAft>
                      </a:pPr>
                      <a:r>
                        <a:rPr lang="en-US" sz="2000" dirty="0">
                          <a:effectLst/>
                        </a:rPr>
                        <a:t>114</a:t>
                      </a:r>
                    </a:p>
                    <a:p>
                      <a:pPr marL="0" marR="0" indent="0" algn="r">
                        <a:spcBef>
                          <a:spcPts val="0"/>
                        </a:spcBef>
                        <a:spcAft>
                          <a:spcPts val="0"/>
                        </a:spcAft>
                      </a:pPr>
                      <a:r>
                        <a:rPr lang="en-US" sz="2000" dirty="0">
                          <a:effectLst/>
                        </a:rPr>
                        <a:t>(27%)</a:t>
                      </a:r>
                      <a:endParaRPr lang="en-US" sz="2000" dirty="0">
                        <a:effectLst/>
                        <a:latin typeface="Garamond" panose="02020404030301010803" pitchFamily="18" charset="0"/>
                        <a:cs typeface="Times New Roman" panose="02020603050405020304" pitchFamily="18" charset="0"/>
                      </a:endParaRPr>
                    </a:p>
                  </a:txBody>
                  <a:tcPr marL="34925" marR="34925" marT="18415" marB="18415" anchor="b"/>
                </a:tc>
                <a:tc>
                  <a:txBody>
                    <a:bodyPr/>
                    <a:lstStyle/>
                    <a:p>
                      <a:pPr marL="0" marR="0" indent="228600" algn="r">
                        <a:spcBef>
                          <a:spcPts val="0"/>
                        </a:spcBef>
                        <a:spcAft>
                          <a:spcPts val="0"/>
                        </a:spcAft>
                      </a:pPr>
                      <a:r>
                        <a:rPr lang="en-US" sz="2000" dirty="0">
                          <a:effectLst/>
                        </a:rPr>
                        <a:t>59</a:t>
                      </a:r>
                    </a:p>
                    <a:p>
                      <a:pPr marL="0" marR="0" indent="0" algn="r">
                        <a:spcBef>
                          <a:spcPts val="0"/>
                        </a:spcBef>
                        <a:spcAft>
                          <a:spcPts val="0"/>
                        </a:spcAft>
                      </a:pPr>
                      <a:r>
                        <a:rPr lang="en-US" sz="2000" dirty="0">
                          <a:effectLst/>
                        </a:rPr>
                        <a:t>(14%)</a:t>
                      </a:r>
                      <a:endParaRPr lang="en-US" sz="2000" dirty="0">
                        <a:effectLst/>
                        <a:latin typeface="Garamond" panose="02020404030301010803" pitchFamily="18" charset="0"/>
                        <a:cs typeface="Times New Roman" panose="02020603050405020304" pitchFamily="18" charset="0"/>
                      </a:endParaRPr>
                    </a:p>
                  </a:txBody>
                  <a:tcPr marL="34925" marR="34925" marT="18415" marB="18415" anchor="b"/>
                </a:tc>
                <a:tc>
                  <a:txBody>
                    <a:bodyPr/>
                    <a:lstStyle/>
                    <a:p>
                      <a:pPr marL="0" marR="0" indent="0" algn="r">
                        <a:spcBef>
                          <a:spcPts val="0"/>
                        </a:spcBef>
                        <a:spcAft>
                          <a:spcPts val="0"/>
                        </a:spcAft>
                      </a:pPr>
                      <a:r>
                        <a:rPr lang="en-US" sz="2000" dirty="0">
                          <a:effectLst/>
                        </a:rPr>
                        <a:t>11</a:t>
                      </a:r>
                    </a:p>
                    <a:p>
                      <a:pPr marL="0" marR="0" indent="228600" algn="r">
                        <a:spcBef>
                          <a:spcPts val="0"/>
                        </a:spcBef>
                        <a:spcAft>
                          <a:spcPts val="0"/>
                        </a:spcAft>
                      </a:pPr>
                      <a:r>
                        <a:rPr lang="en-US" sz="2000" dirty="0">
                          <a:effectLst/>
                        </a:rPr>
                        <a:t>(3%)</a:t>
                      </a:r>
                      <a:endParaRPr lang="en-US" sz="2000" dirty="0">
                        <a:effectLst/>
                        <a:latin typeface="Garamond" panose="02020404030301010803" pitchFamily="18" charset="0"/>
                        <a:cs typeface="Times New Roman" panose="02020603050405020304" pitchFamily="18" charset="0"/>
                      </a:endParaRPr>
                    </a:p>
                  </a:txBody>
                  <a:tcPr marL="34925" marR="34925" marT="18415" marB="18415" anchor="b"/>
                </a:tc>
                <a:tc>
                  <a:txBody>
                    <a:bodyPr/>
                    <a:lstStyle/>
                    <a:p>
                      <a:pPr marL="0" marR="0" indent="0" algn="r">
                        <a:spcBef>
                          <a:spcPts val="0"/>
                        </a:spcBef>
                        <a:spcAft>
                          <a:spcPts val="0"/>
                        </a:spcAft>
                      </a:pPr>
                      <a:r>
                        <a:rPr lang="en-US" sz="2000" dirty="0">
                          <a:effectLst/>
                        </a:rPr>
                        <a:t>119</a:t>
                      </a:r>
                    </a:p>
                    <a:p>
                      <a:pPr marL="0" marR="0" indent="0" algn="r">
                        <a:spcBef>
                          <a:spcPts val="0"/>
                        </a:spcBef>
                        <a:spcAft>
                          <a:spcPts val="0"/>
                        </a:spcAft>
                      </a:pPr>
                      <a:r>
                        <a:rPr lang="en-US" sz="2000" dirty="0">
                          <a:effectLst/>
                        </a:rPr>
                        <a:t>(28%)</a:t>
                      </a:r>
                      <a:endParaRPr lang="en-US" sz="2000" dirty="0">
                        <a:effectLst/>
                        <a:latin typeface="Garamond" panose="02020404030301010803" pitchFamily="18" charset="0"/>
                        <a:cs typeface="Times New Roman" panose="02020603050405020304" pitchFamily="18" charset="0"/>
                      </a:endParaRPr>
                    </a:p>
                  </a:txBody>
                  <a:tcPr marL="34925" marR="34925" marT="18415" marB="18415" anchor="b"/>
                </a:tc>
                <a:tc>
                  <a:txBody>
                    <a:bodyPr/>
                    <a:lstStyle/>
                    <a:p>
                      <a:pPr marL="0" marR="0" indent="228600" algn="r">
                        <a:spcBef>
                          <a:spcPts val="0"/>
                        </a:spcBef>
                        <a:spcAft>
                          <a:spcPts val="0"/>
                        </a:spcAft>
                      </a:pPr>
                      <a:r>
                        <a:rPr lang="en-US" sz="2000" dirty="0">
                          <a:effectLst/>
                        </a:rPr>
                        <a:t>51</a:t>
                      </a:r>
                    </a:p>
                    <a:p>
                      <a:pPr marL="0" marR="0" indent="0" algn="r">
                        <a:spcBef>
                          <a:spcPts val="0"/>
                        </a:spcBef>
                        <a:spcAft>
                          <a:spcPts val="0"/>
                        </a:spcAft>
                      </a:pPr>
                      <a:r>
                        <a:rPr lang="en-US" sz="2000" dirty="0">
                          <a:effectLst/>
                        </a:rPr>
                        <a:t>(12%)</a:t>
                      </a:r>
                      <a:endParaRPr lang="en-US" sz="2000" dirty="0">
                        <a:effectLst/>
                        <a:latin typeface="Garamond" panose="02020404030301010803" pitchFamily="18" charset="0"/>
                        <a:cs typeface="Times New Roman" panose="02020603050405020304" pitchFamily="18" charset="0"/>
                      </a:endParaRPr>
                    </a:p>
                  </a:txBody>
                  <a:tcPr marL="34925" marR="34925" marT="18415" marB="18415" anchor="b"/>
                </a:tc>
                <a:tc>
                  <a:txBody>
                    <a:bodyPr/>
                    <a:lstStyle/>
                    <a:p>
                      <a:pPr marL="0" marR="0" indent="228600" algn="r">
                        <a:spcBef>
                          <a:spcPts val="0"/>
                        </a:spcBef>
                        <a:spcAft>
                          <a:spcPts val="0"/>
                        </a:spcAft>
                      </a:pPr>
                      <a:r>
                        <a:rPr lang="en-US" sz="2000" dirty="0">
                          <a:effectLst/>
                        </a:rPr>
                        <a:t>33</a:t>
                      </a:r>
                    </a:p>
                    <a:p>
                      <a:pPr marL="0" marR="0" indent="0" algn="r">
                        <a:spcBef>
                          <a:spcPts val="0"/>
                        </a:spcBef>
                        <a:spcAft>
                          <a:spcPts val="0"/>
                        </a:spcAft>
                      </a:pPr>
                      <a:r>
                        <a:rPr lang="en-US" sz="2000" dirty="0">
                          <a:effectLst/>
                        </a:rPr>
                        <a:t>(8%)</a:t>
                      </a:r>
                      <a:endParaRPr lang="en-US" sz="2000" dirty="0">
                        <a:effectLst/>
                        <a:latin typeface="Garamond" panose="02020404030301010803" pitchFamily="18" charset="0"/>
                        <a:cs typeface="Times New Roman" panose="02020603050405020304" pitchFamily="18" charset="0"/>
                      </a:endParaRPr>
                    </a:p>
                  </a:txBody>
                  <a:tcPr marL="34925" marR="34925" marT="18415" marB="18415" anchor="b"/>
                </a:tc>
                <a:tc>
                  <a:txBody>
                    <a:bodyPr/>
                    <a:lstStyle/>
                    <a:p>
                      <a:pPr marL="0" marR="0" indent="228600" algn="r">
                        <a:spcBef>
                          <a:spcPts val="0"/>
                        </a:spcBef>
                        <a:spcAft>
                          <a:spcPts val="0"/>
                        </a:spcAft>
                      </a:pPr>
                      <a:r>
                        <a:rPr lang="en-US" sz="2000">
                          <a:effectLst/>
                        </a:rPr>
                        <a:t>428</a:t>
                      </a:r>
                      <a:endParaRPr lang="en-US" sz="2000">
                        <a:effectLst/>
                        <a:latin typeface="Garamond" panose="02020404030301010803" pitchFamily="18" charset="0"/>
                        <a:ea typeface="Times New Roman" panose="02020603050405020304" pitchFamily="18" charset="0"/>
                        <a:cs typeface="Times New Roman" panose="02020603050405020304" pitchFamily="18" charset="0"/>
                      </a:endParaRPr>
                    </a:p>
                  </a:txBody>
                  <a:tcPr marL="34925" marR="34925" marT="18415" marB="18415" anchor="b"/>
                </a:tc>
                <a:extLst>
                  <a:ext uri="{0D108BD9-81ED-4DB2-BD59-A6C34878D82A}">
                    <a16:rowId xmlns:a16="http://schemas.microsoft.com/office/drawing/2014/main" val="3136549815"/>
                  </a:ext>
                </a:extLst>
              </a:tr>
              <a:tr h="673765">
                <a:tc>
                  <a:txBody>
                    <a:bodyPr/>
                    <a:lstStyle/>
                    <a:p>
                      <a:pPr marL="0" marR="0" indent="0" algn="r">
                        <a:spcBef>
                          <a:spcPts val="0"/>
                        </a:spcBef>
                        <a:spcAft>
                          <a:spcPts val="0"/>
                        </a:spcAft>
                      </a:pPr>
                      <a:r>
                        <a:rPr lang="en-US" sz="1800" dirty="0">
                          <a:effectLst/>
                        </a:rPr>
                        <a:t>Commandeered</a:t>
                      </a:r>
                      <a:endParaRPr lang="en-US" sz="1800" dirty="0">
                        <a:effectLst/>
                        <a:latin typeface="Garamond" panose="02020404030301010803" pitchFamily="18" charset="0"/>
                        <a:ea typeface="Times New Roman" panose="02020603050405020304" pitchFamily="18" charset="0"/>
                        <a:cs typeface="Times New Roman" panose="02020603050405020304" pitchFamily="18" charset="0"/>
                      </a:endParaRPr>
                    </a:p>
                  </a:txBody>
                  <a:tcPr marL="34925" marR="34925" marT="18415" marB="18415" anchor="b"/>
                </a:tc>
                <a:tc>
                  <a:txBody>
                    <a:bodyPr/>
                    <a:lstStyle/>
                    <a:p>
                      <a:pPr marL="0" marR="0" indent="0" algn="r">
                        <a:spcBef>
                          <a:spcPts val="0"/>
                        </a:spcBef>
                        <a:spcAft>
                          <a:spcPts val="0"/>
                        </a:spcAft>
                      </a:pPr>
                      <a:r>
                        <a:rPr lang="en-US" sz="2000" dirty="0">
                          <a:effectLst/>
                        </a:rPr>
                        <a:t>0</a:t>
                      </a:r>
                    </a:p>
                    <a:p>
                      <a:pPr marL="0" marR="0" indent="228600" algn="r">
                        <a:spcBef>
                          <a:spcPts val="0"/>
                        </a:spcBef>
                        <a:spcAft>
                          <a:spcPts val="0"/>
                        </a:spcAft>
                      </a:pPr>
                      <a:r>
                        <a:rPr lang="en-US" sz="2000" dirty="0">
                          <a:effectLst/>
                        </a:rPr>
                        <a:t>(0%)</a:t>
                      </a:r>
                      <a:endParaRPr lang="en-US" sz="2000" dirty="0">
                        <a:effectLst/>
                        <a:latin typeface="Garamond" panose="02020404030301010803" pitchFamily="18" charset="0"/>
                        <a:cs typeface="Times New Roman" panose="02020603050405020304" pitchFamily="18" charset="0"/>
                      </a:endParaRPr>
                    </a:p>
                  </a:txBody>
                  <a:tcPr marL="34925" marR="34925" marT="18415" marB="18415" anchor="b"/>
                </a:tc>
                <a:tc>
                  <a:txBody>
                    <a:bodyPr/>
                    <a:lstStyle/>
                    <a:p>
                      <a:pPr marL="0" marR="0" indent="228600" algn="r">
                        <a:spcBef>
                          <a:spcPts val="0"/>
                        </a:spcBef>
                        <a:spcAft>
                          <a:spcPts val="0"/>
                        </a:spcAft>
                      </a:pPr>
                      <a:r>
                        <a:rPr lang="en-US" sz="2000" dirty="0">
                          <a:effectLst/>
                        </a:rPr>
                        <a:t>0</a:t>
                      </a:r>
                    </a:p>
                    <a:p>
                      <a:pPr marL="0" marR="0" indent="0" algn="r">
                        <a:spcBef>
                          <a:spcPts val="0"/>
                        </a:spcBef>
                        <a:spcAft>
                          <a:spcPts val="0"/>
                        </a:spcAft>
                      </a:pPr>
                      <a:r>
                        <a:rPr lang="en-US" sz="2000" dirty="0">
                          <a:effectLst/>
                        </a:rPr>
                        <a:t>(0%)</a:t>
                      </a:r>
                      <a:endParaRPr lang="en-US" sz="2000" dirty="0">
                        <a:effectLst/>
                        <a:latin typeface="Garamond" panose="02020404030301010803" pitchFamily="18" charset="0"/>
                        <a:cs typeface="Times New Roman" panose="02020603050405020304" pitchFamily="18" charset="0"/>
                      </a:endParaRPr>
                    </a:p>
                  </a:txBody>
                  <a:tcPr marL="34925" marR="34925" marT="18415" marB="18415" anchor="b"/>
                </a:tc>
                <a:tc>
                  <a:txBody>
                    <a:bodyPr/>
                    <a:lstStyle/>
                    <a:p>
                      <a:pPr marL="0" marR="0" indent="228600" algn="r">
                        <a:spcBef>
                          <a:spcPts val="0"/>
                        </a:spcBef>
                        <a:spcAft>
                          <a:spcPts val="0"/>
                        </a:spcAft>
                      </a:pPr>
                      <a:r>
                        <a:rPr lang="en-US" sz="2000" dirty="0">
                          <a:effectLst/>
                        </a:rPr>
                        <a:t>31</a:t>
                      </a:r>
                    </a:p>
                    <a:p>
                      <a:pPr marL="0" marR="0" indent="0" algn="r">
                        <a:spcBef>
                          <a:spcPts val="0"/>
                        </a:spcBef>
                        <a:spcAft>
                          <a:spcPts val="0"/>
                        </a:spcAft>
                      </a:pPr>
                      <a:r>
                        <a:rPr lang="en-US" sz="2000" dirty="0">
                          <a:effectLst/>
                        </a:rPr>
                        <a:t>(26%)</a:t>
                      </a:r>
                      <a:endParaRPr lang="en-US" sz="2000" dirty="0">
                        <a:effectLst/>
                        <a:latin typeface="Garamond" panose="02020404030301010803" pitchFamily="18" charset="0"/>
                        <a:cs typeface="Times New Roman" panose="02020603050405020304" pitchFamily="18" charset="0"/>
                      </a:endParaRPr>
                    </a:p>
                  </a:txBody>
                  <a:tcPr marL="34925" marR="34925" marT="18415" marB="18415" anchor="b"/>
                </a:tc>
                <a:tc>
                  <a:txBody>
                    <a:bodyPr/>
                    <a:lstStyle/>
                    <a:p>
                      <a:pPr marL="0" marR="0" indent="228600" algn="r">
                        <a:spcBef>
                          <a:spcPts val="0"/>
                        </a:spcBef>
                        <a:spcAft>
                          <a:spcPts val="0"/>
                        </a:spcAft>
                      </a:pPr>
                      <a:r>
                        <a:rPr lang="en-US" sz="2000" dirty="0">
                          <a:effectLst/>
                        </a:rPr>
                        <a:t>0</a:t>
                      </a:r>
                    </a:p>
                    <a:p>
                      <a:pPr marL="0" marR="0" indent="228600" algn="r">
                        <a:spcBef>
                          <a:spcPts val="0"/>
                        </a:spcBef>
                        <a:spcAft>
                          <a:spcPts val="0"/>
                        </a:spcAft>
                      </a:pPr>
                      <a:r>
                        <a:rPr lang="en-US" sz="2000" dirty="0">
                          <a:effectLst/>
                        </a:rPr>
                        <a:t>(0%)</a:t>
                      </a:r>
                      <a:endParaRPr lang="en-US" sz="2000" dirty="0">
                        <a:effectLst/>
                        <a:latin typeface="Garamond" panose="02020404030301010803" pitchFamily="18" charset="0"/>
                        <a:cs typeface="Times New Roman" panose="02020603050405020304" pitchFamily="18" charset="0"/>
                      </a:endParaRPr>
                    </a:p>
                  </a:txBody>
                  <a:tcPr marL="34925" marR="34925" marT="18415" marB="18415" anchor="b"/>
                </a:tc>
                <a:tc>
                  <a:txBody>
                    <a:bodyPr/>
                    <a:lstStyle/>
                    <a:p>
                      <a:pPr marL="0" marR="0" indent="0" algn="r">
                        <a:spcBef>
                          <a:spcPts val="0"/>
                        </a:spcBef>
                        <a:spcAft>
                          <a:spcPts val="0"/>
                        </a:spcAft>
                      </a:pPr>
                      <a:r>
                        <a:rPr lang="en-US" sz="2000" dirty="0">
                          <a:effectLst/>
                        </a:rPr>
                        <a:t>61</a:t>
                      </a:r>
                    </a:p>
                    <a:p>
                      <a:pPr marL="0" marR="0" indent="0" algn="r">
                        <a:spcBef>
                          <a:spcPts val="0"/>
                        </a:spcBef>
                        <a:spcAft>
                          <a:spcPts val="0"/>
                        </a:spcAft>
                      </a:pPr>
                      <a:r>
                        <a:rPr lang="en-US" sz="2000" dirty="0">
                          <a:effectLst/>
                        </a:rPr>
                        <a:t>(51%)</a:t>
                      </a:r>
                      <a:endParaRPr lang="en-US" sz="2000" dirty="0">
                        <a:effectLst/>
                        <a:latin typeface="Garamond" panose="02020404030301010803" pitchFamily="18" charset="0"/>
                        <a:cs typeface="Times New Roman" panose="02020603050405020304" pitchFamily="18" charset="0"/>
                      </a:endParaRPr>
                    </a:p>
                  </a:txBody>
                  <a:tcPr marL="34925" marR="34925" marT="18415" marB="18415" anchor="b"/>
                </a:tc>
                <a:tc>
                  <a:txBody>
                    <a:bodyPr/>
                    <a:lstStyle/>
                    <a:p>
                      <a:pPr marL="0" marR="0" indent="228600" algn="r">
                        <a:spcBef>
                          <a:spcPts val="0"/>
                        </a:spcBef>
                        <a:spcAft>
                          <a:spcPts val="0"/>
                        </a:spcAft>
                      </a:pPr>
                      <a:r>
                        <a:rPr lang="en-US" sz="2000" dirty="0">
                          <a:effectLst/>
                        </a:rPr>
                        <a:t>16</a:t>
                      </a:r>
                    </a:p>
                    <a:p>
                      <a:pPr marL="0" marR="0" indent="0" algn="r">
                        <a:spcBef>
                          <a:spcPts val="0"/>
                        </a:spcBef>
                        <a:spcAft>
                          <a:spcPts val="0"/>
                        </a:spcAft>
                      </a:pPr>
                      <a:r>
                        <a:rPr lang="en-US" sz="2000" dirty="0">
                          <a:effectLst/>
                        </a:rPr>
                        <a:t>(13%)</a:t>
                      </a:r>
                      <a:endParaRPr lang="en-US" sz="2000" dirty="0">
                        <a:effectLst/>
                        <a:latin typeface="Garamond" panose="02020404030301010803" pitchFamily="18" charset="0"/>
                        <a:cs typeface="Times New Roman" panose="02020603050405020304" pitchFamily="18" charset="0"/>
                      </a:endParaRPr>
                    </a:p>
                  </a:txBody>
                  <a:tcPr marL="34925" marR="34925" marT="18415" marB="18415" anchor="b"/>
                </a:tc>
                <a:tc>
                  <a:txBody>
                    <a:bodyPr/>
                    <a:lstStyle/>
                    <a:p>
                      <a:pPr marL="0" marR="0" indent="228600" algn="r">
                        <a:spcBef>
                          <a:spcPts val="0"/>
                        </a:spcBef>
                        <a:spcAft>
                          <a:spcPts val="0"/>
                        </a:spcAft>
                      </a:pPr>
                      <a:r>
                        <a:rPr lang="en-US" sz="2000" dirty="0">
                          <a:effectLst/>
                        </a:rPr>
                        <a:t>12</a:t>
                      </a:r>
                    </a:p>
                    <a:p>
                      <a:pPr marL="0" marR="0" indent="0" algn="r">
                        <a:spcBef>
                          <a:spcPts val="0"/>
                        </a:spcBef>
                        <a:spcAft>
                          <a:spcPts val="0"/>
                        </a:spcAft>
                      </a:pPr>
                      <a:r>
                        <a:rPr lang="en-US" sz="2000" dirty="0">
                          <a:effectLst/>
                        </a:rPr>
                        <a:t>(10%)</a:t>
                      </a:r>
                      <a:endParaRPr lang="en-US" sz="2000" dirty="0">
                        <a:effectLst/>
                        <a:latin typeface="Garamond" panose="02020404030301010803" pitchFamily="18" charset="0"/>
                        <a:cs typeface="Times New Roman" panose="02020603050405020304" pitchFamily="18" charset="0"/>
                      </a:endParaRPr>
                    </a:p>
                  </a:txBody>
                  <a:tcPr marL="34925" marR="34925" marT="18415" marB="18415" anchor="b"/>
                </a:tc>
                <a:tc>
                  <a:txBody>
                    <a:bodyPr/>
                    <a:lstStyle/>
                    <a:p>
                      <a:pPr marL="0" marR="0" indent="228600" algn="r">
                        <a:spcBef>
                          <a:spcPts val="0"/>
                        </a:spcBef>
                        <a:spcAft>
                          <a:spcPts val="0"/>
                        </a:spcAft>
                      </a:pPr>
                      <a:r>
                        <a:rPr lang="en-US" sz="2000">
                          <a:effectLst/>
                        </a:rPr>
                        <a:t>120</a:t>
                      </a:r>
                      <a:endParaRPr lang="en-US" sz="2000">
                        <a:effectLst/>
                        <a:latin typeface="Garamond" panose="02020404030301010803" pitchFamily="18" charset="0"/>
                        <a:ea typeface="Times New Roman" panose="02020603050405020304" pitchFamily="18" charset="0"/>
                        <a:cs typeface="Times New Roman" panose="02020603050405020304" pitchFamily="18" charset="0"/>
                      </a:endParaRPr>
                    </a:p>
                  </a:txBody>
                  <a:tcPr marL="34925" marR="34925" marT="18415" marB="18415" anchor="b"/>
                </a:tc>
                <a:extLst>
                  <a:ext uri="{0D108BD9-81ED-4DB2-BD59-A6C34878D82A}">
                    <a16:rowId xmlns:a16="http://schemas.microsoft.com/office/drawing/2014/main" val="3561087365"/>
                  </a:ext>
                </a:extLst>
              </a:tr>
              <a:tr h="673765">
                <a:tc>
                  <a:txBody>
                    <a:bodyPr/>
                    <a:lstStyle/>
                    <a:p>
                      <a:pPr marL="0" marR="0" indent="0" algn="r">
                        <a:spcBef>
                          <a:spcPts val="0"/>
                        </a:spcBef>
                        <a:spcAft>
                          <a:spcPts val="0"/>
                        </a:spcAft>
                      </a:pPr>
                      <a:r>
                        <a:rPr lang="en-US" sz="1800" dirty="0">
                          <a:effectLst/>
                        </a:rPr>
                        <a:t>Total</a:t>
                      </a:r>
                      <a:endParaRPr lang="en-US" sz="1800" dirty="0">
                        <a:effectLst/>
                        <a:latin typeface="Garamond" panose="02020404030301010803" pitchFamily="18" charset="0"/>
                        <a:ea typeface="Times New Roman" panose="02020603050405020304" pitchFamily="18" charset="0"/>
                        <a:cs typeface="Times New Roman" panose="02020603050405020304" pitchFamily="18" charset="0"/>
                      </a:endParaRPr>
                    </a:p>
                  </a:txBody>
                  <a:tcPr marL="34925" marR="34925" marT="18415" marB="18415" anchor="b"/>
                </a:tc>
                <a:tc>
                  <a:txBody>
                    <a:bodyPr/>
                    <a:lstStyle/>
                    <a:p>
                      <a:pPr marL="0" marR="0" indent="0" algn="r">
                        <a:spcBef>
                          <a:spcPts val="0"/>
                        </a:spcBef>
                        <a:spcAft>
                          <a:spcPts val="0"/>
                        </a:spcAft>
                      </a:pPr>
                      <a:r>
                        <a:rPr lang="en-US" sz="2000" dirty="0">
                          <a:effectLst/>
                        </a:rPr>
                        <a:t>41</a:t>
                      </a:r>
                    </a:p>
                    <a:p>
                      <a:pPr marL="0" marR="0" indent="228600" algn="r">
                        <a:spcBef>
                          <a:spcPts val="0"/>
                        </a:spcBef>
                        <a:spcAft>
                          <a:spcPts val="0"/>
                        </a:spcAft>
                      </a:pPr>
                      <a:r>
                        <a:rPr lang="en-US" sz="2000" dirty="0">
                          <a:effectLst/>
                        </a:rPr>
                        <a:t>(3%)</a:t>
                      </a:r>
                      <a:endParaRPr lang="en-US" sz="2000" dirty="0">
                        <a:effectLst/>
                        <a:latin typeface="Garamond" panose="02020404030301010803" pitchFamily="18" charset="0"/>
                        <a:cs typeface="Times New Roman" panose="02020603050405020304" pitchFamily="18" charset="0"/>
                      </a:endParaRPr>
                    </a:p>
                  </a:txBody>
                  <a:tcPr marL="34925" marR="34925" marT="18415" marB="18415" anchor="b"/>
                </a:tc>
                <a:tc>
                  <a:txBody>
                    <a:bodyPr/>
                    <a:lstStyle/>
                    <a:p>
                      <a:pPr marL="0" marR="0" indent="0" algn="r">
                        <a:spcBef>
                          <a:spcPts val="0"/>
                        </a:spcBef>
                        <a:spcAft>
                          <a:spcPts val="0"/>
                        </a:spcAft>
                      </a:pPr>
                      <a:r>
                        <a:rPr lang="en-US" sz="2000" dirty="0">
                          <a:effectLst/>
                        </a:rPr>
                        <a:t>114</a:t>
                      </a:r>
                    </a:p>
                    <a:p>
                      <a:pPr marL="0" marR="0" indent="0" algn="r">
                        <a:spcBef>
                          <a:spcPts val="0"/>
                        </a:spcBef>
                        <a:spcAft>
                          <a:spcPts val="0"/>
                        </a:spcAft>
                      </a:pPr>
                      <a:r>
                        <a:rPr lang="en-US" sz="2000" dirty="0">
                          <a:effectLst/>
                        </a:rPr>
                        <a:t>(9%)</a:t>
                      </a:r>
                      <a:endParaRPr lang="en-US" sz="2000" dirty="0">
                        <a:effectLst/>
                        <a:latin typeface="Garamond" panose="02020404030301010803" pitchFamily="18" charset="0"/>
                        <a:cs typeface="Times New Roman" panose="02020603050405020304" pitchFamily="18" charset="0"/>
                      </a:endParaRPr>
                    </a:p>
                  </a:txBody>
                  <a:tcPr marL="34925" marR="34925" marT="18415" marB="18415" anchor="b"/>
                </a:tc>
                <a:tc>
                  <a:txBody>
                    <a:bodyPr/>
                    <a:lstStyle/>
                    <a:p>
                      <a:pPr marL="0" marR="0" indent="228600" algn="r">
                        <a:spcBef>
                          <a:spcPts val="0"/>
                        </a:spcBef>
                        <a:spcAft>
                          <a:spcPts val="0"/>
                        </a:spcAft>
                      </a:pPr>
                      <a:r>
                        <a:rPr lang="en-US" sz="2000" dirty="0">
                          <a:effectLst/>
                        </a:rPr>
                        <a:t>482</a:t>
                      </a:r>
                    </a:p>
                    <a:p>
                      <a:pPr marL="0" marR="0" indent="0" algn="r">
                        <a:spcBef>
                          <a:spcPts val="0"/>
                        </a:spcBef>
                        <a:spcAft>
                          <a:spcPts val="0"/>
                        </a:spcAft>
                      </a:pPr>
                      <a:r>
                        <a:rPr lang="en-US" sz="2000" dirty="0">
                          <a:effectLst/>
                        </a:rPr>
                        <a:t>(38%)</a:t>
                      </a:r>
                      <a:endParaRPr lang="en-US" sz="2000" dirty="0">
                        <a:effectLst/>
                        <a:latin typeface="Garamond" panose="02020404030301010803" pitchFamily="18" charset="0"/>
                        <a:cs typeface="Times New Roman" panose="02020603050405020304" pitchFamily="18" charset="0"/>
                      </a:endParaRPr>
                    </a:p>
                  </a:txBody>
                  <a:tcPr marL="34925" marR="34925" marT="18415" marB="18415" anchor="b"/>
                </a:tc>
                <a:tc>
                  <a:txBody>
                    <a:bodyPr/>
                    <a:lstStyle/>
                    <a:p>
                      <a:pPr marL="0" marR="0" indent="0" algn="r">
                        <a:spcBef>
                          <a:spcPts val="0"/>
                        </a:spcBef>
                        <a:spcAft>
                          <a:spcPts val="0"/>
                        </a:spcAft>
                      </a:pPr>
                      <a:r>
                        <a:rPr lang="en-US" sz="2000" dirty="0">
                          <a:effectLst/>
                        </a:rPr>
                        <a:t>12</a:t>
                      </a:r>
                    </a:p>
                    <a:p>
                      <a:pPr marL="0" marR="0" indent="228600" algn="r">
                        <a:spcBef>
                          <a:spcPts val="0"/>
                        </a:spcBef>
                        <a:spcAft>
                          <a:spcPts val="0"/>
                        </a:spcAft>
                      </a:pPr>
                      <a:r>
                        <a:rPr lang="en-US" sz="2000" dirty="0">
                          <a:effectLst/>
                        </a:rPr>
                        <a:t>(1%)</a:t>
                      </a:r>
                      <a:endParaRPr lang="en-US" sz="2000" dirty="0">
                        <a:effectLst/>
                        <a:latin typeface="Garamond" panose="02020404030301010803" pitchFamily="18" charset="0"/>
                        <a:cs typeface="Times New Roman" panose="02020603050405020304" pitchFamily="18" charset="0"/>
                      </a:endParaRPr>
                    </a:p>
                  </a:txBody>
                  <a:tcPr marL="34925" marR="34925" marT="18415" marB="18415" anchor="b"/>
                </a:tc>
                <a:tc>
                  <a:txBody>
                    <a:bodyPr/>
                    <a:lstStyle/>
                    <a:p>
                      <a:pPr marL="0" marR="0" indent="0" algn="r">
                        <a:spcBef>
                          <a:spcPts val="0"/>
                        </a:spcBef>
                        <a:spcAft>
                          <a:spcPts val="0"/>
                        </a:spcAft>
                      </a:pPr>
                      <a:r>
                        <a:rPr lang="en-US" sz="2000" dirty="0">
                          <a:effectLst/>
                        </a:rPr>
                        <a:t>482</a:t>
                      </a:r>
                    </a:p>
                    <a:p>
                      <a:pPr marL="0" marR="0" indent="0" algn="r">
                        <a:spcBef>
                          <a:spcPts val="0"/>
                        </a:spcBef>
                        <a:spcAft>
                          <a:spcPts val="0"/>
                        </a:spcAft>
                      </a:pPr>
                      <a:r>
                        <a:rPr lang="en-US" sz="2000" dirty="0">
                          <a:effectLst/>
                        </a:rPr>
                        <a:t>(38%)</a:t>
                      </a:r>
                      <a:endParaRPr lang="en-US" sz="2000" dirty="0">
                        <a:effectLst/>
                        <a:latin typeface="Garamond" panose="02020404030301010803" pitchFamily="18" charset="0"/>
                        <a:cs typeface="Times New Roman" panose="02020603050405020304" pitchFamily="18" charset="0"/>
                      </a:endParaRPr>
                    </a:p>
                  </a:txBody>
                  <a:tcPr marL="34925" marR="34925" marT="18415" marB="18415" anchor="b"/>
                </a:tc>
                <a:tc>
                  <a:txBody>
                    <a:bodyPr/>
                    <a:lstStyle/>
                    <a:p>
                      <a:pPr marL="0" marR="0" indent="228600" algn="r">
                        <a:spcBef>
                          <a:spcPts val="0"/>
                        </a:spcBef>
                        <a:spcAft>
                          <a:spcPts val="0"/>
                        </a:spcAft>
                      </a:pPr>
                      <a:r>
                        <a:rPr lang="en-US" sz="2000" dirty="0">
                          <a:effectLst/>
                        </a:rPr>
                        <a:t>67</a:t>
                      </a:r>
                    </a:p>
                    <a:p>
                      <a:pPr marL="0" marR="0" indent="0" algn="r">
                        <a:spcBef>
                          <a:spcPts val="0"/>
                        </a:spcBef>
                        <a:spcAft>
                          <a:spcPts val="0"/>
                        </a:spcAft>
                      </a:pPr>
                      <a:r>
                        <a:rPr lang="en-US" sz="2000" dirty="0">
                          <a:effectLst/>
                        </a:rPr>
                        <a:t>(5%)</a:t>
                      </a:r>
                      <a:endParaRPr lang="en-US" sz="2000" dirty="0">
                        <a:effectLst/>
                        <a:latin typeface="Garamond" panose="02020404030301010803" pitchFamily="18" charset="0"/>
                        <a:cs typeface="Times New Roman" panose="02020603050405020304" pitchFamily="18" charset="0"/>
                      </a:endParaRPr>
                    </a:p>
                  </a:txBody>
                  <a:tcPr marL="34925" marR="34925" marT="18415" marB="18415" anchor="b"/>
                </a:tc>
                <a:tc>
                  <a:txBody>
                    <a:bodyPr/>
                    <a:lstStyle/>
                    <a:p>
                      <a:pPr marL="0" marR="0" indent="228600" algn="r">
                        <a:spcBef>
                          <a:spcPts val="0"/>
                        </a:spcBef>
                        <a:spcAft>
                          <a:spcPts val="0"/>
                        </a:spcAft>
                      </a:pPr>
                      <a:r>
                        <a:rPr lang="en-US" sz="2000" dirty="0">
                          <a:effectLst/>
                        </a:rPr>
                        <a:t>65</a:t>
                      </a:r>
                    </a:p>
                    <a:p>
                      <a:pPr marL="0" marR="0" indent="0" algn="r">
                        <a:spcBef>
                          <a:spcPts val="0"/>
                        </a:spcBef>
                        <a:spcAft>
                          <a:spcPts val="0"/>
                        </a:spcAft>
                      </a:pPr>
                      <a:r>
                        <a:rPr lang="en-US" sz="2000" dirty="0">
                          <a:effectLst/>
                        </a:rPr>
                        <a:t>(5%)</a:t>
                      </a:r>
                      <a:endParaRPr lang="en-US" sz="2000" dirty="0">
                        <a:effectLst/>
                        <a:latin typeface="Garamond" panose="02020404030301010803" pitchFamily="18" charset="0"/>
                        <a:cs typeface="Times New Roman" panose="02020603050405020304" pitchFamily="18" charset="0"/>
                      </a:endParaRPr>
                    </a:p>
                  </a:txBody>
                  <a:tcPr marL="34925" marR="34925" marT="18415" marB="18415" anchor="b"/>
                </a:tc>
                <a:tc>
                  <a:txBody>
                    <a:bodyPr/>
                    <a:lstStyle/>
                    <a:p>
                      <a:pPr marL="0" marR="0" indent="228600" algn="r">
                        <a:spcBef>
                          <a:spcPts val="0"/>
                        </a:spcBef>
                        <a:spcAft>
                          <a:spcPts val="0"/>
                        </a:spcAft>
                      </a:pPr>
                      <a:r>
                        <a:rPr lang="en-US" sz="2000" dirty="0">
                          <a:effectLst/>
                        </a:rPr>
                        <a:t>1,263</a:t>
                      </a:r>
                      <a:endParaRPr lang="en-US" sz="2000" dirty="0">
                        <a:effectLst/>
                        <a:latin typeface="Garamond" panose="02020404030301010803" pitchFamily="18" charset="0"/>
                        <a:ea typeface="Times New Roman" panose="02020603050405020304" pitchFamily="18" charset="0"/>
                        <a:cs typeface="Times New Roman" panose="02020603050405020304" pitchFamily="18" charset="0"/>
                      </a:endParaRPr>
                    </a:p>
                  </a:txBody>
                  <a:tcPr marL="34925" marR="34925" marT="18415" marB="18415" anchor="b"/>
                </a:tc>
                <a:extLst>
                  <a:ext uri="{0D108BD9-81ED-4DB2-BD59-A6C34878D82A}">
                    <a16:rowId xmlns:a16="http://schemas.microsoft.com/office/drawing/2014/main" val="3543385777"/>
                  </a:ext>
                </a:extLst>
              </a:tr>
            </a:tbl>
          </a:graphicData>
        </a:graphic>
      </p:graphicFrame>
    </p:spTree>
    <p:extLst>
      <p:ext uri="{BB962C8B-B14F-4D97-AF65-F5344CB8AC3E}">
        <p14:creationId xmlns:p14="http://schemas.microsoft.com/office/powerpoint/2010/main" val="33761911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2366D5-4100-3081-0727-BCEDA7D8009A}"/>
              </a:ext>
            </a:extLst>
          </p:cNvPr>
          <p:cNvSpPr>
            <a:spLocks noGrp="1"/>
          </p:cNvSpPr>
          <p:nvPr>
            <p:ph type="title"/>
          </p:nvPr>
        </p:nvSpPr>
        <p:spPr/>
        <p:txBody>
          <a:bodyPr/>
          <a:lstStyle/>
          <a:p>
            <a:r>
              <a:rPr lang="en-US" dirty="0"/>
              <a:t>How Long Does All This Take?</a:t>
            </a:r>
          </a:p>
        </p:txBody>
      </p:sp>
      <p:graphicFrame>
        <p:nvGraphicFramePr>
          <p:cNvPr id="6" name="Content Placeholder 5">
            <a:extLst>
              <a:ext uri="{FF2B5EF4-FFF2-40B4-BE49-F238E27FC236}">
                <a16:creationId xmlns:a16="http://schemas.microsoft.com/office/drawing/2014/main" id="{DF90FEAE-CCCB-DBDF-28BF-95E5C82ADDAB}"/>
              </a:ext>
            </a:extLst>
          </p:cNvPr>
          <p:cNvGraphicFramePr>
            <a:graphicFrameLocks noGrp="1"/>
          </p:cNvGraphicFramePr>
          <p:nvPr>
            <p:ph idx="1"/>
            <p:extLst>
              <p:ext uri="{D42A27DB-BD31-4B8C-83A1-F6EECF244321}">
                <p14:modId xmlns:p14="http://schemas.microsoft.com/office/powerpoint/2010/main" val="1820052095"/>
              </p:ext>
            </p:extLst>
          </p:nvPr>
        </p:nvGraphicFramePr>
        <p:xfrm>
          <a:off x="1891729" y="1464656"/>
          <a:ext cx="8408542" cy="5263678"/>
        </p:xfrm>
        <a:graphic>
          <a:graphicData uri="http://schemas.openxmlformats.org/drawingml/2006/table">
            <a:tbl>
              <a:tblPr firstRow="1" firstCol="1" bandRow="1">
                <a:tableStyleId>{616DA210-FB5B-4158-B5E0-FEB733F419BA}</a:tableStyleId>
              </a:tblPr>
              <a:tblGrid>
                <a:gridCol w="2490620">
                  <a:extLst>
                    <a:ext uri="{9D8B030D-6E8A-4147-A177-3AD203B41FA5}">
                      <a16:colId xmlns:a16="http://schemas.microsoft.com/office/drawing/2014/main" val="1608793627"/>
                    </a:ext>
                  </a:extLst>
                </a:gridCol>
                <a:gridCol w="1406161">
                  <a:extLst>
                    <a:ext uri="{9D8B030D-6E8A-4147-A177-3AD203B41FA5}">
                      <a16:colId xmlns:a16="http://schemas.microsoft.com/office/drawing/2014/main" val="2021484561"/>
                    </a:ext>
                  </a:extLst>
                </a:gridCol>
                <a:gridCol w="1332272">
                  <a:extLst>
                    <a:ext uri="{9D8B030D-6E8A-4147-A177-3AD203B41FA5}">
                      <a16:colId xmlns:a16="http://schemas.microsoft.com/office/drawing/2014/main" val="1628999401"/>
                    </a:ext>
                  </a:extLst>
                </a:gridCol>
                <a:gridCol w="1743775">
                  <a:extLst>
                    <a:ext uri="{9D8B030D-6E8A-4147-A177-3AD203B41FA5}">
                      <a16:colId xmlns:a16="http://schemas.microsoft.com/office/drawing/2014/main" val="50414397"/>
                    </a:ext>
                  </a:extLst>
                </a:gridCol>
                <a:gridCol w="1435714">
                  <a:extLst>
                    <a:ext uri="{9D8B030D-6E8A-4147-A177-3AD203B41FA5}">
                      <a16:colId xmlns:a16="http://schemas.microsoft.com/office/drawing/2014/main" val="1428080034"/>
                    </a:ext>
                  </a:extLst>
                </a:gridCol>
              </a:tblGrid>
              <a:tr h="381222">
                <a:tc>
                  <a:txBody>
                    <a:bodyPr/>
                    <a:lstStyle/>
                    <a:p>
                      <a:pPr marL="0" marR="0" indent="228600" algn="l">
                        <a:spcBef>
                          <a:spcPts val="0"/>
                        </a:spcBef>
                        <a:spcAft>
                          <a:spcPts val="0"/>
                        </a:spcAft>
                      </a:pPr>
                      <a:r>
                        <a:rPr lang="en-US" sz="1200" dirty="0">
                          <a:effectLst/>
                        </a:rPr>
                        <a:t> </a:t>
                      </a:r>
                      <a:endParaRPr lang="en-US" sz="1800" dirty="0">
                        <a:effectLst/>
                        <a:latin typeface="Garamond" panose="02020404030301010803" pitchFamily="18" charset="0"/>
                        <a:ea typeface="Times New Roman" panose="02020603050405020304" pitchFamily="18" charset="0"/>
                        <a:cs typeface="Times New Roman" panose="02020603050405020304" pitchFamily="18" charset="0"/>
                      </a:endParaRPr>
                    </a:p>
                  </a:txBody>
                  <a:tcPr marL="67231" marR="67231" marT="34238" marB="34238"/>
                </a:tc>
                <a:tc>
                  <a:txBody>
                    <a:bodyPr/>
                    <a:lstStyle/>
                    <a:p>
                      <a:pPr marL="0" marR="0" indent="0" algn="ctr">
                        <a:spcBef>
                          <a:spcPts val="0"/>
                        </a:spcBef>
                        <a:spcAft>
                          <a:spcPts val="0"/>
                        </a:spcAft>
                      </a:pPr>
                      <a:r>
                        <a:rPr lang="en-US" sz="1200">
                          <a:effectLst/>
                        </a:rPr>
                        <a:t>Director-Initiated</a:t>
                      </a:r>
                      <a:endParaRPr lang="en-US" sz="1800">
                        <a:effectLst/>
                        <a:latin typeface="Garamond" panose="02020404030301010803" pitchFamily="18" charset="0"/>
                        <a:ea typeface="Times New Roman" panose="02020603050405020304" pitchFamily="18" charset="0"/>
                        <a:cs typeface="Times New Roman" panose="02020603050405020304" pitchFamily="18" charset="0"/>
                      </a:endParaRPr>
                    </a:p>
                  </a:txBody>
                  <a:tcPr marL="67231" marR="67231" marT="34238" marB="34238" anchor="b"/>
                </a:tc>
                <a:tc>
                  <a:txBody>
                    <a:bodyPr/>
                    <a:lstStyle/>
                    <a:p>
                      <a:pPr marL="0" marR="0" indent="0" algn="ctr">
                        <a:spcBef>
                          <a:spcPts val="0"/>
                        </a:spcBef>
                        <a:spcAft>
                          <a:spcPts val="0"/>
                        </a:spcAft>
                      </a:pPr>
                      <a:r>
                        <a:rPr lang="en-US" sz="1200">
                          <a:effectLst/>
                        </a:rPr>
                        <a:t>Petitioner-Initiated</a:t>
                      </a:r>
                      <a:endParaRPr lang="en-US" sz="1800">
                        <a:effectLst/>
                        <a:latin typeface="Garamond" panose="02020404030301010803" pitchFamily="18" charset="0"/>
                        <a:ea typeface="Times New Roman" panose="02020603050405020304" pitchFamily="18" charset="0"/>
                        <a:cs typeface="Times New Roman" panose="02020603050405020304" pitchFamily="18" charset="0"/>
                      </a:endParaRPr>
                    </a:p>
                  </a:txBody>
                  <a:tcPr marL="67231" marR="67231" marT="34238" marB="34238" anchor="b"/>
                </a:tc>
                <a:tc>
                  <a:txBody>
                    <a:bodyPr/>
                    <a:lstStyle/>
                    <a:p>
                      <a:pPr marL="0" marR="0" indent="0" algn="ctr">
                        <a:spcBef>
                          <a:spcPts val="0"/>
                        </a:spcBef>
                        <a:spcAft>
                          <a:spcPts val="0"/>
                        </a:spcAft>
                      </a:pPr>
                      <a:r>
                        <a:rPr lang="en-US" sz="1200">
                          <a:effectLst/>
                        </a:rPr>
                        <a:t>Commandeered</a:t>
                      </a:r>
                      <a:endParaRPr lang="en-US" sz="1800">
                        <a:effectLst/>
                        <a:latin typeface="Garamond" panose="02020404030301010803" pitchFamily="18" charset="0"/>
                        <a:ea typeface="Times New Roman" panose="02020603050405020304" pitchFamily="18" charset="0"/>
                        <a:cs typeface="Times New Roman" panose="02020603050405020304" pitchFamily="18" charset="0"/>
                      </a:endParaRPr>
                    </a:p>
                  </a:txBody>
                  <a:tcPr marL="67231" marR="67231" marT="34238" marB="34238" anchor="b"/>
                </a:tc>
                <a:tc>
                  <a:txBody>
                    <a:bodyPr/>
                    <a:lstStyle/>
                    <a:p>
                      <a:pPr marL="0" marR="0" indent="228600" algn="ctr">
                        <a:spcBef>
                          <a:spcPts val="0"/>
                        </a:spcBef>
                        <a:spcAft>
                          <a:spcPts val="0"/>
                        </a:spcAft>
                      </a:pPr>
                      <a:r>
                        <a:rPr lang="en-US" sz="1200">
                          <a:effectLst/>
                        </a:rPr>
                        <a:t>Total</a:t>
                      </a:r>
                      <a:endParaRPr lang="en-US" sz="1800">
                        <a:effectLst/>
                        <a:latin typeface="Garamond" panose="02020404030301010803" pitchFamily="18" charset="0"/>
                        <a:ea typeface="Times New Roman" panose="02020603050405020304" pitchFamily="18" charset="0"/>
                        <a:cs typeface="Times New Roman" panose="02020603050405020304" pitchFamily="18" charset="0"/>
                      </a:endParaRPr>
                    </a:p>
                  </a:txBody>
                  <a:tcPr marL="67231" marR="67231" marT="34238" marB="34238" anchor="b"/>
                </a:tc>
                <a:extLst>
                  <a:ext uri="{0D108BD9-81ED-4DB2-BD59-A6C34878D82A}">
                    <a16:rowId xmlns:a16="http://schemas.microsoft.com/office/drawing/2014/main" val="4006462207"/>
                  </a:ext>
                </a:extLst>
              </a:tr>
              <a:tr h="381222">
                <a:tc>
                  <a:txBody>
                    <a:bodyPr/>
                    <a:lstStyle/>
                    <a:p>
                      <a:pPr marL="0" marR="0" indent="0" algn="l">
                        <a:spcBef>
                          <a:spcPts val="0"/>
                        </a:spcBef>
                        <a:spcAft>
                          <a:spcPts val="0"/>
                        </a:spcAft>
                      </a:pPr>
                      <a:r>
                        <a:rPr lang="en-US" sz="1200">
                          <a:effectLst/>
                        </a:rPr>
                        <a:t>N</a:t>
                      </a:r>
                      <a:endParaRPr lang="en-US" sz="1800">
                        <a:effectLst/>
                        <a:latin typeface="Garamond" panose="02020404030301010803" pitchFamily="18" charset="0"/>
                        <a:ea typeface="Times New Roman" panose="02020603050405020304" pitchFamily="18" charset="0"/>
                        <a:cs typeface="Times New Roman" panose="02020603050405020304" pitchFamily="18" charset="0"/>
                      </a:endParaRPr>
                    </a:p>
                  </a:txBody>
                  <a:tcPr marL="67231" marR="67231" marT="34238" marB="34238" anchor="b"/>
                </a:tc>
                <a:tc>
                  <a:txBody>
                    <a:bodyPr/>
                    <a:lstStyle/>
                    <a:p>
                      <a:pPr marL="0" marR="0" indent="228600" algn="r">
                        <a:spcBef>
                          <a:spcPts val="0"/>
                        </a:spcBef>
                        <a:spcAft>
                          <a:spcPts val="0"/>
                        </a:spcAft>
                      </a:pPr>
                      <a:r>
                        <a:rPr lang="en-US" sz="1200">
                          <a:effectLst/>
                        </a:rPr>
                        <a:t>715</a:t>
                      </a:r>
                      <a:endParaRPr lang="en-US" sz="1800">
                        <a:effectLst/>
                      </a:endParaRPr>
                    </a:p>
                    <a:p>
                      <a:pPr marL="0" marR="0" indent="228600" algn="r">
                        <a:spcBef>
                          <a:spcPts val="0"/>
                        </a:spcBef>
                        <a:spcAft>
                          <a:spcPts val="0"/>
                        </a:spcAft>
                      </a:pPr>
                      <a:r>
                        <a:rPr lang="en-US" sz="1200">
                          <a:effectLst/>
                        </a:rPr>
                        <a:t> (57%)</a:t>
                      </a:r>
                      <a:endParaRPr lang="en-US" sz="1800">
                        <a:effectLst/>
                        <a:latin typeface="Garamond" panose="02020404030301010803" pitchFamily="18" charset="0"/>
                        <a:ea typeface="Times New Roman" panose="02020603050405020304" pitchFamily="18" charset="0"/>
                        <a:cs typeface="Times New Roman" panose="02020603050405020304" pitchFamily="18" charset="0"/>
                      </a:endParaRPr>
                    </a:p>
                  </a:txBody>
                  <a:tcPr marL="67231" marR="67231" marT="34238" marB="34238" anchor="b"/>
                </a:tc>
                <a:tc>
                  <a:txBody>
                    <a:bodyPr/>
                    <a:lstStyle/>
                    <a:p>
                      <a:pPr marL="0" marR="0" indent="228600" algn="r">
                        <a:spcBef>
                          <a:spcPts val="0"/>
                        </a:spcBef>
                        <a:spcAft>
                          <a:spcPts val="0"/>
                        </a:spcAft>
                      </a:pPr>
                      <a:r>
                        <a:rPr lang="en-US" sz="1200">
                          <a:effectLst/>
                        </a:rPr>
                        <a:t>428 </a:t>
                      </a:r>
                      <a:endParaRPr lang="en-US" sz="1800">
                        <a:effectLst/>
                      </a:endParaRPr>
                    </a:p>
                    <a:p>
                      <a:pPr marL="0" marR="0" indent="228600" algn="r">
                        <a:spcBef>
                          <a:spcPts val="0"/>
                        </a:spcBef>
                        <a:spcAft>
                          <a:spcPts val="0"/>
                        </a:spcAft>
                      </a:pPr>
                      <a:r>
                        <a:rPr lang="en-US" sz="1200">
                          <a:effectLst/>
                        </a:rPr>
                        <a:t>(34%)</a:t>
                      </a:r>
                      <a:endParaRPr lang="en-US" sz="1800">
                        <a:effectLst/>
                        <a:latin typeface="Garamond" panose="02020404030301010803" pitchFamily="18" charset="0"/>
                        <a:ea typeface="Times New Roman" panose="02020603050405020304" pitchFamily="18" charset="0"/>
                        <a:cs typeface="Times New Roman" panose="02020603050405020304" pitchFamily="18" charset="0"/>
                      </a:endParaRPr>
                    </a:p>
                  </a:txBody>
                  <a:tcPr marL="67231" marR="67231" marT="34238" marB="34238" anchor="b"/>
                </a:tc>
                <a:tc>
                  <a:txBody>
                    <a:bodyPr/>
                    <a:lstStyle/>
                    <a:p>
                      <a:pPr marL="0" marR="0" indent="228600" algn="r">
                        <a:spcBef>
                          <a:spcPts val="0"/>
                        </a:spcBef>
                        <a:spcAft>
                          <a:spcPts val="0"/>
                        </a:spcAft>
                      </a:pPr>
                      <a:r>
                        <a:rPr lang="en-US" sz="1200">
                          <a:effectLst/>
                        </a:rPr>
                        <a:t>120 </a:t>
                      </a:r>
                      <a:endParaRPr lang="en-US" sz="1800">
                        <a:effectLst/>
                      </a:endParaRPr>
                    </a:p>
                    <a:p>
                      <a:pPr marL="0" marR="0" indent="228600" algn="r">
                        <a:spcBef>
                          <a:spcPts val="0"/>
                        </a:spcBef>
                        <a:spcAft>
                          <a:spcPts val="0"/>
                        </a:spcAft>
                      </a:pPr>
                      <a:r>
                        <a:rPr lang="en-US" sz="1200">
                          <a:effectLst/>
                        </a:rPr>
                        <a:t>(9.5%)</a:t>
                      </a:r>
                      <a:endParaRPr lang="en-US" sz="1800">
                        <a:effectLst/>
                        <a:latin typeface="Garamond" panose="02020404030301010803" pitchFamily="18" charset="0"/>
                        <a:ea typeface="Times New Roman" panose="02020603050405020304" pitchFamily="18" charset="0"/>
                        <a:cs typeface="Times New Roman" panose="02020603050405020304" pitchFamily="18" charset="0"/>
                      </a:endParaRPr>
                    </a:p>
                  </a:txBody>
                  <a:tcPr marL="67231" marR="67231" marT="34238" marB="34238" anchor="b"/>
                </a:tc>
                <a:tc>
                  <a:txBody>
                    <a:bodyPr/>
                    <a:lstStyle/>
                    <a:p>
                      <a:pPr marL="0" marR="0" indent="228600" algn="r">
                        <a:spcBef>
                          <a:spcPts val="0"/>
                        </a:spcBef>
                        <a:spcAft>
                          <a:spcPts val="0"/>
                        </a:spcAft>
                      </a:pPr>
                      <a:r>
                        <a:rPr lang="en-US" sz="1200">
                          <a:effectLst/>
                        </a:rPr>
                        <a:t>1263 </a:t>
                      </a:r>
                      <a:endParaRPr lang="en-US" sz="1800">
                        <a:effectLst/>
                      </a:endParaRPr>
                    </a:p>
                    <a:p>
                      <a:pPr marL="0" marR="0" indent="228600" algn="r">
                        <a:spcBef>
                          <a:spcPts val="0"/>
                        </a:spcBef>
                        <a:spcAft>
                          <a:spcPts val="0"/>
                        </a:spcAft>
                      </a:pPr>
                      <a:r>
                        <a:rPr lang="en-US" sz="1200">
                          <a:effectLst/>
                        </a:rPr>
                        <a:t>(100%)</a:t>
                      </a:r>
                      <a:endParaRPr lang="en-US" sz="1800">
                        <a:effectLst/>
                        <a:latin typeface="Garamond" panose="02020404030301010803" pitchFamily="18" charset="0"/>
                        <a:ea typeface="Times New Roman" panose="02020603050405020304" pitchFamily="18" charset="0"/>
                        <a:cs typeface="Times New Roman" panose="02020603050405020304" pitchFamily="18" charset="0"/>
                      </a:endParaRPr>
                    </a:p>
                  </a:txBody>
                  <a:tcPr marL="67231" marR="67231" marT="34238" marB="34238" anchor="b"/>
                </a:tc>
                <a:extLst>
                  <a:ext uri="{0D108BD9-81ED-4DB2-BD59-A6C34878D82A}">
                    <a16:rowId xmlns:a16="http://schemas.microsoft.com/office/drawing/2014/main" val="2444686648"/>
                  </a:ext>
                </a:extLst>
              </a:tr>
              <a:tr h="536866">
                <a:tc>
                  <a:txBody>
                    <a:bodyPr/>
                    <a:lstStyle/>
                    <a:p>
                      <a:pPr marL="0" marR="0" indent="0" algn="l">
                        <a:spcBef>
                          <a:spcPts val="0"/>
                        </a:spcBef>
                        <a:spcAft>
                          <a:spcPts val="0"/>
                        </a:spcAft>
                      </a:pPr>
                      <a:r>
                        <a:rPr lang="en-US" sz="1200" dirty="0">
                          <a:effectLst/>
                        </a:rPr>
                        <a:t>Time from Petition to Rejection (in days)</a:t>
                      </a:r>
                      <a:endParaRPr lang="en-US" sz="1800" dirty="0">
                        <a:effectLst/>
                        <a:latin typeface="Garamond" panose="02020404030301010803" pitchFamily="18" charset="0"/>
                        <a:ea typeface="Times New Roman" panose="02020603050405020304" pitchFamily="18" charset="0"/>
                        <a:cs typeface="Times New Roman" panose="02020603050405020304" pitchFamily="18" charset="0"/>
                      </a:endParaRPr>
                    </a:p>
                  </a:txBody>
                  <a:tcPr marL="67231" marR="67231" marT="34238" marB="34238" anchor="b"/>
                </a:tc>
                <a:tc>
                  <a:txBody>
                    <a:bodyPr/>
                    <a:lstStyle/>
                    <a:p>
                      <a:pPr marL="0" marR="0" indent="228600" algn="r">
                        <a:spcBef>
                          <a:spcPts val="0"/>
                        </a:spcBef>
                        <a:spcAft>
                          <a:spcPts val="0"/>
                        </a:spcAft>
                      </a:pPr>
                      <a:r>
                        <a:rPr lang="en-US" sz="1200">
                          <a:effectLst/>
                        </a:rPr>
                        <a:t>-</a:t>
                      </a:r>
                      <a:endParaRPr lang="en-US" sz="1800">
                        <a:effectLst/>
                      </a:endParaRPr>
                    </a:p>
                    <a:p>
                      <a:pPr marL="0" marR="0" indent="228600" algn="r">
                        <a:spcBef>
                          <a:spcPts val="0"/>
                        </a:spcBef>
                        <a:spcAft>
                          <a:spcPts val="0"/>
                        </a:spcAft>
                      </a:pPr>
                      <a:r>
                        <a:rPr lang="en-US" sz="1200">
                          <a:effectLst/>
                        </a:rPr>
                        <a:t>-</a:t>
                      </a:r>
                      <a:endParaRPr lang="en-US" sz="1800">
                        <a:effectLst/>
                      </a:endParaRPr>
                    </a:p>
                    <a:p>
                      <a:pPr marL="0" marR="0" indent="228600" algn="r">
                        <a:spcBef>
                          <a:spcPts val="0"/>
                        </a:spcBef>
                        <a:spcAft>
                          <a:spcPts val="0"/>
                        </a:spcAft>
                      </a:pPr>
                      <a:r>
                        <a:rPr lang="en-US" sz="1200">
                          <a:effectLst/>
                        </a:rPr>
                        <a:t>-</a:t>
                      </a:r>
                      <a:endParaRPr lang="en-US" sz="1800">
                        <a:effectLst/>
                        <a:latin typeface="Garamond" panose="02020404030301010803" pitchFamily="18" charset="0"/>
                        <a:ea typeface="Times New Roman" panose="02020603050405020304" pitchFamily="18" charset="0"/>
                        <a:cs typeface="Times New Roman" panose="02020603050405020304" pitchFamily="18" charset="0"/>
                      </a:endParaRPr>
                    </a:p>
                  </a:txBody>
                  <a:tcPr marL="67231" marR="67231" marT="34238" marB="34238" anchor="b"/>
                </a:tc>
                <a:tc>
                  <a:txBody>
                    <a:bodyPr/>
                    <a:lstStyle/>
                    <a:p>
                      <a:pPr marL="0" marR="0" indent="228600" algn="r">
                        <a:spcBef>
                          <a:spcPts val="0"/>
                        </a:spcBef>
                        <a:spcAft>
                          <a:spcPts val="0"/>
                        </a:spcAft>
                      </a:pPr>
                      <a:r>
                        <a:rPr lang="en-US" sz="1200">
                          <a:effectLst/>
                        </a:rPr>
                        <a:t>69 </a:t>
                      </a:r>
                      <a:endParaRPr lang="en-US" sz="1800">
                        <a:effectLst/>
                      </a:endParaRPr>
                    </a:p>
                    <a:p>
                      <a:pPr marL="0" marR="0" indent="228600" algn="r">
                        <a:spcBef>
                          <a:spcPts val="0"/>
                        </a:spcBef>
                        <a:spcAft>
                          <a:spcPts val="0"/>
                        </a:spcAft>
                      </a:pPr>
                      <a:r>
                        <a:rPr lang="en-US" sz="1200">
                          <a:effectLst/>
                        </a:rPr>
                        <a:t>(35)</a:t>
                      </a:r>
                      <a:endParaRPr lang="en-US" sz="1800">
                        <a:effectLst/>
                      </a:endParaRPr>
                    </a:p>
                    <a:p>
                      <a:pPr marL="0" marR="0" indent="0" algn="r">
                        <a:spcBef>
                          <a:spcPts val="0"/>
                        </a:spcBef>
                        <a:spcAft>
                          <a:spcPts val="0"/>
                        </a:spcAft>
                      </a:pPr>
                      <a:r>
                        <a:rPr lang="en-US" sz="1200">
                          <a:effectLst/>
                        </a:rPr>
                        <a:t>[n=116]</a:t>
                      </a:r>
                      <a:endParaRPr lang="en-US" sz="1800">
                        <a:effectLst/>
                        <a:latin typeface="Garamond" panose="02020404030301010803" pitchFamily="18" charset="0"/>
                        <a:ea typeface="Times New Roman" panose="02020603050405020304" pitchFamily="18" charset="0"/>
                        <a:cs typeface="Times New Roman" panose="02020603050405020304" pitchFamily="18" charset="0"/>
                      </a:endParaRPr>
                    </a:p>
                  </a:txBody>
                  <a:tcPr marL="67231" marR="67231" marT="34238" marB="34238" anchor="b"/>
                </a:tc>
                <a:tc>
                  <a:txBody>
                    <a:bodyPr/>
                    <a:lstStyle/>
                    <a:p>
                      <a:pPr marL="0" marR="0" indent="228600" algn="r">
                        <a:spcBef>
                          <a:spcPts val="0"/>
                        </a:spcBef>
                        <a:spcAft>
                          <a:spcPts val="0"/>
                        </a:spcAft>
                      </a:pPr>
                      <a:r>
                        <a:rPr lang="en-US" sz="1200">
                          <a:effectLst/>
                        </a:rPr>
                        <a:t>94 </a:t>
                      </a:r>
                      <a:endParaRPr lang="en-US" sz="1800">
                        <a:effectLst/>
                      </a:endParaRPr>
                    </a:p>
                    <a:p>
                      <a:pPr marL="0" marR="0" indent="228600" algn="r">
                        <a:spcBef>
                          <a:spcPts val="0"/>
                        </a:spcBef>
                        <a:spcAft>
                          <a:spcPts val="0"/>
                        </a:spcAft>
                      </a:pPr>
                      <a:r>
                        <a:rPr lang="en-US" sz="1200">
                          <a:effectLst/>
                        </a:rPr>
                        <a:t>(81)</a:t>
                      </a:r>
                      <a:endParaRPr lang="en-US" sz="1800">
                        <a:effectLst/>
                      </a:endParaRPr>
                    </a:p>
                    <a:p>
                      <a:pPr marL="0" marR="0" indent="228600" algn="r">
                        <a:spcBef>
                          <a:spcPts val="0"/>
                        </a:spcBef>
                        <a:spcAft>
                          <a:spcPts val="0"/>
                        </a:spcAft>
                      </a:pPr>
                      <a:r>
                        <a:rPr lang="en-US" sz="1200">
                          <a:effectLst/>
                        </a:rPr>
                        <a:t>[n=120]</a:t>
                      </a:r>
                      <a:endParaRPr lang="en-US" sz="1800">
                        <a:effectLst/>
                        <a:latin typeface="Garamond" panose="02020404030301010803" pitchFamily="18" charset="0"/>
                        <a:ea typeface="Times New Roman" panose="02020603050405020304" pitchFamily="18" charset="0"/>
                        <a:cs typeface="Times New Roman" panose="02020603050405020304" pitchFamily="18" charset="0"/>
                      </a:endParaRPr>
                    </a:p>
                  </a:txBody>
                  <a:tcPr marL="67231" marR="67231" marT="34238" marB="34238" anchor="b"/>
                </a:tc>
                <a:tc>
                  <a:txBody>
                    <a:bodyPr/>
                    <a:lstStyle/>
                    <a:p>
                      <a:pPr marL="0" marR="0" indent="228600" algn="r">
                        <a:spcBef>
                          <a:spcPts val="0"/>
                        </a:spcBef>
                        <a:spcAft>
                          <a:spcPts val="0"/>
                        </a:spcAft>
                      </a:pPr>
                      <a:r>
                        <a:rPr lang="en-US" sz="1200">
                          <a:effectLst/>
                        </a:rPr>
                        <a:t>82 </a:t>
                      </a:r>
                      <a:endParaRPr lang="en-US" sz="1800">
                        <a:effectLst/>
                      </a:endParaRPr>
                    </a:p>
                    <a:p>
                      <a:pPr marL="0" marR="0" indent="228600" algn="r">
                        <a:spcBef>
                          <a:spcPts val="0"/>
                        </a:spcBef>
                        <a:spcAft>
                          <a:spcPts val="0"/>
                        </a:spcAft>
                      </a:pPr>
                      <a:r>
                        <a:rPr lang="en-US" sz="1200">
                          <a:effectLst/>
                        </a:rPr>
                        <a:t>(64)</a:t>
                      </a:r>
                      <a:endParaRPr lang="en-US" sz="1800">
                        <a:effectLst/>
                      </a:endParaRPr>
                    </a:p>
                    <a:p>
                      <a:pPr marL="0" marR="0" indent="228600" algn="r">
                        <a:spcBef>
                          <a:spcPts val="0"/>
                        </a:spcBef>
                        <a:spcAft>
                          <a:spcPts val="0"/>
                        </a:spcAft>
                      </a:pPr>
                      <a:r>
                        <a:rPr lang="en-US" sz="1200">
                          <a:effectLst/>
                        </a:rPr>
                        <a:t>[n=236]</a:t>
                      </a:r>
                      <a:endParaRPr lang="en-US" sz="1800">
                        <a:effectLst/>
                        <a:latin typeface="Garamond" panose="02020404030301010803" pitchFamily="18" charset="0"/>
                        <a:ea typeface="Times New Roman" panose="02020603050405020304" pitchFamily="18" charset="0"/>
                        <a:cs typeface="Times New Roman" panose="02020603050405020304" pitchFamily="18" charset="0"/>
                      </a:endParaRPr>
                    </a:p>
                  </a:txBody>
                  <a:tcPr marL="67231" marR="67231" marT="34238" marB="34238" anchor="b"/>
                </a:tc>
                <a:extLst>
                  <a:ext uri="{0D108BD9-81ED-4DB2-BD59-A6C34878D82A}">
                    <a16:rowId xmlns:a16="http://schemas.microsoft.com/office/drawing/2014/main" val="3826084174"/>
                  </a:ext>
                </a:extLst>
              </a:tr>
              <a:tr h="536866">
                <a:tc>
                  <a:txBody>
                    <a:bodyPr/>
                    <a:lstStyle/>
                    <a:p>
                      <a:pPr marL="0" marR="0" indent="0" algn="l">
                        <a:spcBef>
                          <a:spcPts val="0"/>
                        </a:spcBef>
                        <a:spcAft>
                          <a:spcPts val="0"/>
                        </a:spcAft>
                      </a:pPr>
                      <a:r>
                        <a:rPr lang="en-US" sz="1200">
                          <a:effectLst/>
                        </a:rPr>
                        <a:t>Time from Petition to Institution (in days)</a:t>
                      </a:r>
                      <a:endParaRPr lang="en-US" sz="1800">
                        <a:effectLst/>
                        <a:latin typeface="Garamond" panose="02020404030301010803" pitchFamily="18" charset="0"/>
                        <a:ea typeface="Times New Roman" panose="02020603050405020304" pitchFamily="18" charset="0"/>
                        <a:cs typeface="Times New Roman" panose="02020603050405020304" pitchFamily="18" charset="0"/>
                      </a:endParaRPr>
                    </a:p>
                  </a:txBody>
                  <a:tcPr marL="67231" marR="67231" marT="34238" marB="34238" anchor="b"/>
                </a:tc>
                <a:tc>
                  <a:txBody>
                    <a:bodyPr/>
                    <a:lstStyle/>
                    <a:p>
                      <a:pPr marL="0" marR="0" indent="228600" algn="r">
                        <a:spcBef>
                          <a:spcPts val="0"/>
                        </a:spcBef>
                        <a:spcAft>
                          <a:spcPts val="0"/>
                        </a:spcAft>
                      </a:pPr>
                      <a:r>
                        <a:rPr lang="en-US" sz="1200">
                          <a:effectLst/>
                        </a:rPr>
                        <a:t>-</a:t>
                      </a:r>
                      <a:endParaRPr lang="en-US" sz="1800">
                        <a:effectLst/>
                      </a:endParaRPr>
                    </a:p>
                    <a:p>
                      <a:pPr marL="0" marR="0" indent="228600" algn="r">
                        <a:spcBef>
                          <a:spcPts val="0"/>
                        </a:spcBef>
                        <a:spcAft>
                          <a:spcPts val="0"/>
                        </a:spcAft>
                      </a:pPr>
                      <a:r>
                        <a:rPr lang="en-US" sz="1200">
                          <a:effectLst/>
                        </a:rPr>
                        <a:t>-</a:t>
                      </a:r>
                      <a:endParaRPr lang="en-US" sz="1800">
                        <a:effectLst/>
                      </a:endParaRPr>
                    </a:p>
                    <a:p>
                      <a:pPr marL="0" marR="0" indent="228600" algn="r">
                        <a:spcBef>
                          <a:spcPts val="0"/>
                        </a:spcBef>
                        <a:spcAft>
                          <a:spcPts val="0"/>
                        </a:spcAft>
                      </a:pPr>
                      <a:r>
                        <a:rPr lang="en-US" sz="1200">
                          <a:effectLst/>
                        </a:rPr>
                        <a:t>-</a:t>
                      </a:r>
                      <a:endParaRPr lang="en-US" sz="1800">
                        <a:effectLst/>
                        <a:latin typeface="Garamond" panose="02020404030301010803" pitchFamily="18" charset="0"/>
                        <a:ea typeface="Times New Roman" panose="02020603050405020304" pitchFamily="18" charset="0"/>
                        <a:cs typeface="Times New Roman" panose="02020603050405020304" pitchFamily="18" charset="0"/>
                      </a:endParaRPr>
                    </a:p>
                  </a:txBody>
                  <a:tcPr marL="67231" marR="67231" marT="34238" marB="34238" anchor="b"/>
                </a:tc>
                <a:tc>
                  <a:txBody>
                    <a:bodyPr/>
                    <a:lstStyle/>
                    <a:p>
                      <a:pPr marL="0" marR="0" indent="228600" algn="r">
                        <a:spcBef>
                          <a:spcPts val="0"/>
                        </a:spcBef>
                        <a:spcAft>
                          <a:spcPts val="0"/>
                        </a:spcAft>
                      </a:pPr>
                      <a:r>
                        <a:rPr lang="en-US" sz="1200">
                          <a:effectLst/>
                        </a:rPr>
                        <a:t>86 </a:t>
                      </a:r>
                      <a:endParaRPr lang="en-US" sz="1800">
                        <a:effectLst/>
                      </a:endParaRPr>
                    </a:p>
                    <a:p>
                      <a:pPr marL="0" marR="0" indent="228600" algn="r">
                        <a:spcBef>
                          <a:spcPts val="0"/>
                        </a:spcBef>
                        <a:spcAft>
                          <a:spcPts val="0"/>
                        </a:spcAft>
                      </a:pPr>
                      <a:r>
                        <a:rPr lang="en-US" sz="1200">
                          <a:effectLst/>
                        </a:rPr>
                        <a:t>(57)</a:t>
                      </a:r>
                      <a:endParaRPr lang="en-US" sz="1800">
                        <a:effectLst/>
                      </a:endParaRPr>
                    </a:p>
                    <a:p>
                      <a:pPr marL="0" marR="0" indent="0" algn="r">
                        <a:spcBef>
                          <a:spcPts val="0"/>
                        </a:spcBef>
                        <a:spcAft>
                          <a:spcPts val="0"/>
                        </a:spcAft>
                      </a:pPr>
                      <a:r>
                        <a:rPr lang="en-US" sz="1200">
                          <a:effectLst/>
                        </a:rPr>
                        <a:t>[n=269]</a:t>
                      </a:r>
                      <a:endParaRPr lang="en-US" sz="1800">
                        <a:effectLst/>
                        <a:latin typeface="Garamond" panose="02020404030301010803" pitchFamily="18" charset="0"/>
                        <a:ea typeface="Times New Roman" panose="02020603050405020304" pitchFamily="18" charset="0"/>
                        <a:cs typeface="Times New Roman" panose="02020603050405020304" pitchFamily="18" charset="0"/>
                      </a:endParaRPr>
                    </a:p>
                  </a:txBody>
                  <a:tcPr marL="67231" marR="67231" marT="34238" marB="34238" anchor="b"/>
                </a:tc>
                <a:tc>
                  <a:txBody>
                    <a:bodyPr/>
                    <a:lstStyle/>
                    <a:p>
                      <a:pPr marL="0" marR="0" indent="228600" algn="r">
                        <a:spcBef>
                          <a:spcPts val="0"/>
                        </a:spcBef>
                        <a:spcAft>
                          <a:spcPts val="0"/>
                        </a:spcAft>
                      </a:pPr>
                      <a:r>
                        <a:rPr lang="en-US" sz="1200">
                          <a:effectLst/>
                        </a:rPr>
                        <a:t>147 </a:t>
                      </a:r>
                      <a:endParaRPr lang="en-US" sz="1800">
                        <a:effectLst/>
                      </a:endParaRPr>
                    </a:p>
                    <a:p>
                      <a:pPr marL="0" marR="0" indent="228600" algn="r">
                        <a:spcBef>
                          <a:spcPts val="0"/>
                        </a:spcBef>
                        <a:spcAft>
                          <a:spcPts val="0"/>
                        </a:spcAft>
                      </a:pPr>
                      <a:r>
                        <a:rPr lang="en-US" sz="1200">
                          <a:effectLst/>
                        </a:rPr>
                        <a:t>(122) </a:t>
                      </a:r>
                      <a:endParaRPr lang="en-US" sz="1800">
                        <a:effectLst/>
                      </a:endParaRPr>
                    </a:p>
                    <a:p>
                      <a:pPr marL="0" marR="0" indent="228600" algn="r">
                        <a:spcBef>
                          <a:spcPts val="0"/>
                        </a:spcBef>
                        <a:spcAft>
                          <a:spcPts val="0"/>
                        </a:spcAft>
                      </a:pPr>
                      <a:r>
                        <a:rPr lang="en-US" sz="1200">
                          <a:effectLst/>
                        </a:rPr>
                        <a:t>[n=120]</a:t>
                      </a:r>
                      <a:endParaRPr lang="en-US" sz="1800">
                        <a:effectLst/>
                        <a:latin typeface="Garamond" panose="02020404030301010803" pitchFamily="18" charset="0"/>
                        <a:ea typeface="Times New Roman" panose="02020603050405020304" pitchFamily="18" charset="0"/>
                        <a:cs typeface="Times New Roman" panose="02020603050405020304" pitchFamily="18" charset="0"/>
                      </a:endParaRPr>
                    </a:p>
                  </a:txBody>
                  <a:tcPr marL="67231" marR="67231" marT="34238" marB="34238" anchor="b"/>
                </a:tc>
                <a:tc>
                  <a:txBody>
                    <a:bodyPr/>
                    <a:lstStyle/>
                    <a:p>
                      <a:pPr marL="0" marR="0" indent="228600" algn="r">
                        <a:spcBef>
                          <a:spcPts val="0"/>
                        </a:spcBef>
                        <a:spcAft>
                          <a:spcPts val="0"/>
                        </a:spcAft>
                      </a:pPr>
                      <a:r>
                        <a:rPr lang="en-US" sz="1200">
                          <a:effectLst/>
                        </a:rPr>
                        <a:t>105 </a:t>
                      </a:r>
                      <a:endParaRPr lang="en-US" sz="1800">
                        <a:effectLst/>
                      </a:endParaRPr>
                    </a:p>
                    <a:p>
                      <a:pPr marL="0" marR="0" indent="228600" algn="r">
                        <a:spcBef>
                          <a:spcPts val="0"/>
                        </a:spcBef>
                        <a:spcAft>
                          <a:spcPts val="0"/>
                        </a:spcAft>
                      </a:pPr>
                      <a:r>
                        <a:rPr lang="en-US" sz="1200">
                          <a:effectLst/>
                        </a:rPr>
                        <a:t>(87)</a:t>
                      </a:r>
                      <a:endParaRPr lang="en-US" sz="1800">
                        <a:effectLst/>
                      </a:endParaRPr>
                    </a:p>
                    <a:p>
                      <a:pPr marL="0" marR="0" indent="228600" algn="r">
                        <a:spcBef>
                          <a:spcPts val="0"/>
                        </a:spcBef>
                        <a:spcAft>
                          <a:spcPts val="0"/>
                        </a:spcAft>
                      </a:pPr>
                      <a:r>
                        <a:rPr lang="en-US" sz="1200">
                          <a:effectLst/>
                        </a:rPr>
                        <a:t>[n=389]</a:t>
                      </a:r>
                      <a:endParaRPr lang="en-US" sz="1800">
                        <a:effectLst/>
                        <a:latin typeface="Garamond" panose="02020404030301010803" pitchFamily="18" charset="0"/>
                        <a:ea typeface="Times New Roman" panose="02020603050405020304" pitchFamily="18" charset="0"/>
                        <a:cs typeface="Times New Roman" panose="02020603050405020304" pitchFamily="18" charset="0"/>
                      </a:endParaRPr>
                    </a:p>
                  </a:txBody>
                  <a:tcPr marL="67231" marR="67231" marT="34238" marB="34238" anchor="b"/>
                </a:tc>
                <a:extLst>
                  <a:ext uri="{0D108BD9-81ED-4DB2-BD59-A6C34878D82A}">
                    <a16:rowId xmlns:a16="http://schemas.microsoft.com/office/drawing/2014/main" val="1585807305"/>
                  </a:ext>
                </a:extLst>
              </a:tr>
              <a:tr h="536866">
                <a:tc>
                  <a:txBody>
                    <a:bodyPr/>
                    <a:lstStyle/>
                    <a:p>
                      <a:pPr marL="0" marR="0" indent="0" algn="l">
                        <a:spcBef>
                          <a:spcPts val="0"/>
                        </a:spcBef>
                        <a:spcAft>
                          <a:spcPts val="0"/>
                        </a:spcAft>
                      </a:pPr>
                      <a:r>
                        <a:rPr lang="en-US" sz="1200">
                          <a:effectLst/>
                        </a:rPr>
                        <a:t>Time from Institution to Termination (in days), Opposed</a:t>
                      </a:r>
                      <a:endParaRPr lang="en-US" sz="1800">
                        <a:effectLst/>
                        <a:latin typeface="Garamond" panose="02020404030301010803" pitchFamily="18" charset="0"/>
                        <a:ea typeface="Times New Roman" panose="02020603050405020304" pitchFamily="18" charset="0"/>
                        <a:cs typeface="Times New Roman" panose="02020603050405020304" pitchFamily="18" charset="0"/>
                      </a:endParaRPr>
                    </a:p>
                  </a:txBody>
                  <a:tcPr marL="67231" marR="67231" marT="34238" marB="34238" anchor="b"/>
                </a:tc>
                <a:tc>
                  <a:txBody>
                    <a:bodyPr/>
                    <a:lstStyle/>
                    <a:p>
                      <a:pPr marL="0" marR="0" indent="228600" algn="r">
                        <a:spcBef>
                          <a:spcPts val="0"/>
                        </a:spcBef>
                        <a:spcAft>
                          <a:spcPts val="0"/>
                        </a:spcAft>
                      </a:pPr>
                      <a:r>
                        <a:rPr lang="en-US" sz="1200" dirty="0">
                          <a:effectLst/>
                        </a:rPr>
                        <a:t>. </a:t>
                      </a:r>
                      <a:endParaRPr lang="en-US" sz="1800" dirty="0">
                        <a:effectLst/>
                      </a:endParaRPr>
                    </a:p>
                    <a:p>
                      <a:pPr marL="0" marR="0" indent="228600" algn="r">
                        <a:spcBef>
                          <a:spcPts val="0"/>
                        </a:spcBef>
                        <a:spcAft>
                          <a:spcPts val="0"/>
                        </a:spcAft>
                      </a:pPr>
                      <a:r>
                        <a:rPr lang="en-US" sz="1200" dirty="0">
                          <a:effectLst/>
                        </a:rPr>
                        <a:t>(.) </a:t>
                      </a:r>
                      <a:endParaRPr lang="en-US" sz="1800" dirty="0">
                        <a:effectLst/>
                      </a:endParaRPr>
                    </a:p>
                    <a:p>
                      <a:pPr marL="0" marR="0" indent="228600" algn="r">
                        <a:spcBef>
                          <a:spcPts val="0"/>
                        </a:spcBef>
                        <a:spcAft>
                          <a:spcPts val="0"/>
                        </a:spcAft>
                      </a:pPr>
                      <a:r>
                        <a:rPr lang="en-US" sz="1200" dirty="0">
                          <a:effectLst/>
                        </a:rPr>
                        <a:t>[n=0]</a:t>
                      </a:r>
                      <a:endParaRPr lang="en-US" sz="1800" dirty="0">
                        <a:effectLst/>
                        <a:latin typeface="Garamond" panose="02020404030301010803" pitchFamily="18" charset="0"/>
                        <a:ea typeface="Times New Roman" panose="02020603050405020304" pitchFamily="18" charset="0"/>
                        <a:cs typeface="Times New Roman" panose="02020603050405020304" pitchFamily="18" charset="0"/>
                      </a:endParaRPr>
                    </a:p>
                  </a:txBody>
                  <a:tcPr marL="67231" marR="67231" marT="34238" marB="34238" anchor="b">
                    <a:solidFill>
                      <a:srgbClr val="FFFF00"/>
                    </a:solidFill>
                  </a:tcPr>
                </a:tc>
                <a:tc>
                  <a:txBody>
                    <a:bodyPr/>
                    <a:lstStyle/>
                    <a:p>
                      <a:pPr marL="0" marR="0" indent="228600" algn="r">
                        <a:spcBef>
                          <a:spcPts val="0"/>
                        </a:spcBef>
                        <a:spcAft>
                          <a:spcPts val="0"/>
                        </a:spcAft>
                      </a:pPr>
                      <a:r>
                        <a:rPr lang="en-US" sz="1200" dirty="0">
                          <a:effectLst/>
                        </a:rPr>
                        <a:t>231 </a:t>
                      </a:r>
                      <a:endParaRPr lang="en-US" sz="1800" dirty="0">
                        <a:effectLst/>
                      </a:endParaRPr>
                    </a:p>
                    <a:p>
                      <a:pPr marL="0" marR="0" indent="228600" algn="r">
                        <a:spcBef>
                          <a:spcPts val="0"/>
                        </a:spcBef>
                        <a:spcAft>
                          <a:spcPts val="0"/>
                        </a:spcAft>
                      </a:pPr>
                      <a:r>
                        <a:rPr lang="en-US" sz="1200" dirty="0">
                          <a:effectLst/>
                        </a:rPr>
                        <a:t>(150) </a:t>
                      </a:r>
                      <a:endParaRPr lang="en-US" sz="1800" dirty="0">
                        <a:effectLst/>
                      </a:endParaRPr>
                    </a:p>
                    <a:p>
                      <a:pPr marL="0" marR="0" indent="228600" algn="r">
                        <a:spcBef>
                          <a:spcPts val="0"/>
                        </a:spcBef>
                        <a:spcAft>
                          <a:spcPts val="0"/>
                        </a:spcAft>
                      </a:pPr>
                      <a:r>
                        <a:rPr lang="en-US" sz="1200" dirty="0">
                          <a:effectLst/>
                        </a:rPr>
                        <a:t>[n=59]</a:t>
                      </a:r>
                      <a:endParaRPr lang="en-US" sz="1800" dirty="0">
                        <a:effectLst/>
                        <a:latin typeface="Garamond" panose="02020404030301010803" pitchFamily="18" charset="0"/>
                        <a:ea typeface="Times New Roman" panose="02020603050405020304" pitchFamily="18" charset="0"/>
                        <a:cs typeface="Times New Roman" panose="02020603050405020304" pitchFamily="18" charset="0"/>
                      </a:endParaRPr>
                    </a:p>
                  </a:txBody>
                  <a:tcPr marL="67231" marR="67231" marT="34238" marB="34238" anchor="b">
                    <a:solidFill>
                      <a:srgbClr val="FFFF00"/>
                    </a:solidFill>
                  </a:tcPr>
                </a:tc>
                <a:tc>
                  <a:txBody>
                    <a:bodyPr/>
                    <a:lstStyle/>
                    <a:p>
                      <a:pPr marL="0" marR="0" indent="228600" algn="r">
                        <a:spcBef>
                          <a:spcPts val="0"/>
                        </a:spcBef>
                        <a:spcAft>
                          <a:spcPts val="0"/>
                        </a:spcAft>
                      </a:pPr>
                      <a:r>
                        <a:rPr lang="en-US" sz="1200">
                          <a:effectLst/>
                        </a:rPr>
                        <a:t>277 </a:t>
                      </a:r>
                      <a:endParaRPr lang="en-US" sz="1800">
                        <a:effectLst/>
                      </a:endParaRPr>
                    </a:p>
                    <a:p>
                      <a:pPr marL="0" marR="0" indent="228600" algn="r">
                        <a:spcBef>
                          <a:spcPts val="0"/>
                        </a:spcBef>
                        <a:spcAft>
                          <a:spcPts val="0"/>
                        </a:spcAft>
                      </a:pPr>
                      <a:r>
                        <a:rPr lang="en-US" sz="1200">
                          <a:effectLst/>
                        </a:rPr>
                        <a:t>(82)</a:t>
                      </a:r>
                      <a:endParaRPr lang="en-US" sz="1800">
                        <a:effectLst/>
                      </a:endParaRPr>
                    </a:p>
                    <a:p>
                      <a:pPr marL="0" marR="0" indent="228600" algn="r">
                        <a:spcBef>
                          <a:spcPts val="0"/>
                        </a:spcBef>
                        <a:spcAft>
                          <a:spcPts val="0"/>
                        </a:spcAft>
                      </a:pPr>
                      <a:r>
                        <a:rPr lang="en-US" sz="1200">
                          <a:effectLst/>
                        </a:rPr>
                        <a:t>[n=11]</a:t>
                      </a:r>
                      <a:endParaRPr lang="en-US" sz="1800">
                        <a:effectLst/>
                        <a:latin typeface="Garamond" panose="02020404030301010803" pitchFamily="18" charset="0"/>
                        <a:ea typeface="Times New Roman" panose="02020603050405020304" pitchFamily="18" charset="0"/>
                        <a:cs typeface="Times New Roman" panose="02020603050405020304" pitchFamily="18" charset="0"/>
                      </a:endParaRPr>
                    </a:p>
                  </a:txBody>
                  <a:tcPr marL="67231" marR="67231" marT="34238" marB="34238" anchor="b">
                    <a:solidFill>
                      <a:srgbClr val="FFFF00"/>
                    </a:solidFill>
                  </a:tcPr>
                </a:tc>
                <a:tc>
                  <a:txBody>
                    <a:bodyPr/>
                    <a:lstStyle/>
                    <a:p>
                      <a:pPr marL="0" marR="0" indent="228600" algn="r">
                        <a:spcBef>
                          <a:spcPts val="0"/>
                        </a:spcBef>
                        <a:spcAft>
                          <a:spcPts val="0"/>
                        </a:spcAft>
                      </a:pPr>
                      <a:r>
                        <a:rPr lang="en-US" sz="1200" dirty="0">
                          <a:effectLst/>
                        </a:rPr>
                        <a:t>238 </a:t>
                      </a:r>
                      <a:endParaRPr lang="en-US" sz="1800" dirty="0">
                        <a:effectLst/>
                      </a:endParaRPr>
                    </a:p>
                    <a:p>
                      <a:pPr marL="0" marR="0" indent="228600" algn="r">
                        <a:spcBef>
                          <a:spcPts val="0"/>
                        </a:spcBef>
                        <a:spcAft>
                          <a:spcPts val="0"/>
                        </a:spcAft>
                      </a:pPr>
                      <a:r>
                        <a:rPr lang="en-US" sz="1200" dirty="0">
                          <a:effectLst/>
                        </a:rPr>
                        <a:t>(142) </a:t>
                      </a:r>
                      <a:endParaRPr lang="en-US" sz="1800" dirty="0">
                        <a:effectLst/>
                      </a:endParaRPr>
                    </a:p>
                    <a:p>
                      <a:pPr marL="0" marR="0" indent="228600" algn="r">
                        <a:spcBef>
                          <a:spcPts val="0"/>
                        </a:spcBef>
                        <a:spcAft>
                          <a:spcPts val="0"/>
                        </a:spcAft>
                      </a:pPr>
                      <a:r>
                        <a:rPr lang="en-US" sz="1200" dirty="0">
                          <a:effectLst/>
                        </a:rPr>
                        <a:t>[n=70]</a:t>
                      </a:r>
                      <a:endParaRPr lang="en-US" sz="1800" dirty="0">
                        <a:effectLst/>
                        <a:latin typeface="Garamond" panose="02020404030301010803" pitchFamily="18" charset="0"/>
                        <a:ea typeface="Times New Roman" panose="02020603050405020304" pitchFamily="18" charset="0"/>
                        <a:cs typeface="Times New Roman" panose="02020603050405020304" pitchFamily="18" charset="0"/>
                      </a:endParaRPr>
                    </a:p>
                  </a:txBody>
                  <a:tcPr marL="67231" marR="67231" marT="34238" marB="34238" anchor="b"/>
                </a:tc>
                <a:extLst>
                  <a:ext uri="{0D108BD9-81ED-4DB2-BD59-A6C34878D82A}">
                    <a16:rowId xmlns:a16="http://schemas.microsoft.com/office/drawing/2014/main" val="360012132"/>
                  </a:ext>
                </a:extLst>
              </a:tr>
              <a:tr h="536866">
                <a:tc>
                  <a:txBody>
                    <a:bodyPr/>
                    <a:lstStyle/>
                    <a:p>
                      <a:pPr marL="0" marR="0" indent="0" algn="l">
                        <a:spcBef>
                          <a:spcPts val="0"/>
                        </a:spcBef>
                        <a:spcAft>
                          <a:spcPts val="0"/>
                        </a:spcAft>
                      </a:pPr>
                      <a:r>
                        <a:rPr lang="en-US" sz="1200">
                          <a:effectLst/>
                        </a:rPr>
                        <a:t>Time from Institution to Termination (in days), Unopposed</a:t>
                      </a:r>
                      <a:endParaRPr lang="en-US" sz="1800">
                        <a:effectLst/>
                        <a:latin typeface="Garamond" panose="02020404030301010803" pitchFamily="18" charset="0"/>
                        <a:ea typeface="Times New Roman" panose="02020603050405020304" pitchFamily="18" charset="0"/>
                        <a:cs typeface="Times New Roman" panose="02020603050405020304" pitchFamily="18" charset="0"/>
                      </a:endParaRPr>
                    </a:p>
                  </a:txBody>
                  <a:tcPr marL="67231" marR="67231" marT="34238" marB="34238" anchor="b"/>
                </a:tc>
                <a:tc>
                  <a:txBody>
                    <a:bodyPr/>
                    <a:lstStyle/>
                    <a:p>
                      <a:pPr marL="0" marR="0" indent="228600" algn="r">
                        <a:spcBef>
                          <a:spcPts val="0"/>
                        </a:spcBef>
                        <a:spcAft>
                          <a:spcPts val="0"/>
                        </a:spcAft>
                      </a:pPr>
                      <a:r>
                        <a:rPr lang="en-US" sz="1200">
                          <a:effectLst/>
                        </a:rPr>
                        <a:t>112 </a:t>
                      </a:r>
                      <a:endParaRPr lang="en-US" sz="1800">
                        <a:effectLst/>
                      </a:endParaRPr>
                    </a:p>
                    <a:p>
                      <a:pPr marL="0" marR="0" indent="228600" algn="r">
                        <a:spcBef>
                          <a:spcPts val="0"/>
                        </a:spcBef>
                        <a:spcAft>
                          <a:spcPts val="0"/>
                        </a:spcAft>
                      </a:pPr>
                      <a:r>
                        <a:rPr lang="en-US" sz="1200">
                          <a:effectLst/>
                        </a:rPr>
                        <a:t>(34)</a:t>
                      </a:r>
                      <a:endParaRPr lang="en-US" sz="1800">
                        <a:effectLst/>
                      </a:endParaRPr>
                    </a:p>
                    <a:p>
                      <a:pPr marL="0" marR="0" indent="228600" algn="r">
                        <a:spcBef>
                          <a:spcPts val="0"/>
                        </a:spcBef>
                        <a:spcAft>
                          <a:spcPts val="0"/>
                        </a:spcAft>
                      </a:pPr>
                      <a:r>
                        <a:rPr lang="en-US" sz="1200">
                          <a:effectLst/>
                        </a:rPr>
                        <a:t>[n=321]</a:t>
                      </a:r>
                      <a:endParaRPr lang="en-US" sz="1800">
                        <a:effectLst/>
                        <a:latin typeface="Garamond" panose="02020404030301010803" pitchFamily="18" charset="0"/>
                        <a:ea typeface="Times New Roman" panose="02020603050405020304" pitchFamily="18" charset="0"/>
                        <a:cs typeface="Times New Roman" panose="02020603050405020304" pitchFamily="18" charset="0"/>
                      </a:endParaRPr>
                    </a:p>
                  </a:txBody>
                  <a:tcPr marL="67231" marR="67231" marT="34238" marB="34238" anchor="b">
                    <a:solidFill>
                      <a:srgbClr val="FFFF00"/>
                    </a:solidFill>
                  </a:tcPr>
                </a:tc>
                <a:tc>
                  <a:txBody>
                    <a:bodyPr/>
                    <a:lstStyle/>
                    <a:p>
                      <a:pPr marL="0" marR="0" indent="228600" algn="r">
                        <a:spcBef>
                          <a:spcPts val="0"/>
                        </a:spcBef>
                        <a:spcAft>
                          <a:spcPts val="0"/>
                        </a:spcAft>
                      </a:pPr>
                      <a:r>
                        <a:rPr lang="en-US" sz="1200" dirty="0">
                          <a:effectLst/>
                        </a:rPr>
                        <a:t>126 </a:t>
                      </a:r>
                      <a:endParaRPr lang="en-US" sz="1800" dirty="0">
                        <a:effectLst/>
                      </a:endParaRPr>
                    </a:p>
                    <a:p>
                      <a:pPr marL="0" marR="0" indent="228600" algn="r">
                        <a:spcBef>
                          <a:spcPts val="0"/>
                        </a:spcBef>
                        <a:spcAft>
                          <a:spcPts val="0"/>
                        </a:spcAft>
                      </a:pPr>
                      <a:r>
                        <a:rPr lang="en-US" sz="1200" dirty="0">
                          <a:effectLst/>
                        </a:rPr>
                        <a:t>(46)</a:t>
                      </a:r>
                      <a:endParaRPr lang="en-US" sz="1800" dirty="0">
                        <a:effectLst/>
                      </a:endParaRPr>
                    </a:p>
                    <a:p>
                      <a:pPr marL="0" marR="0" indent="0" algn="r">
                        <a:spcBef>
                          <a:spcPts val="0"/>
                        </a:spcBef>
                        <a:spcAft>
                          <a:spcPts val="0"/>
                        </a:spcAft>
                      </a:pPr>
                      <a:r>
                        <a:rPr lang="en-US" sz="1200" dirty="0">
                          <a:effectLst/>
                        </a:rPr>
                        <a:t>[n=151]</a:t>
                      </a:r>
                      <a:endParaRPr lang="en-US" sz="1800" dirty="0">
                        <a:effectLst/>
                        <a:latin typeface="Garamond" panose="02020404030301010803" pitchFamily="18" charset="0"/>
                        <a:ea typeface="Times New Roman" panose="02020603050405020304" pitchFamily="18" charset="0"/>
                        <a:cs typeface="Times New Roman" panose="02020603050405020304" pitchFamily="18" charset="0"/>
                      </a:endParaRPr>
                    </a:p>
                  </a:txBody>
                  <a:tcPr marL="67231" marR="67231" marT="34238" marB="34238" anchor="b">
                    <a:solidFill>
                      <a:srgbClr val="FFFF00"/>
                    </a:solidFill>
                  </a:tcPr>
                </a:tc>
                <a:tc>
                  <a:txBody>
                    <a:bodyPr/>
                    <a:lstStyle/>
                    <a:p>
                      <a:pPr marL="0" marR="0" indent="228600" algn="r">
                        <a:spcBef>
                          <a:spcPts val="0"/>
                        </a:spcBef>
                        <a:spcAft>
                          <a:spcPts val="0"/>
                        </a:spcAft>
                      </a:pPr>
                      <a:r>
                        <a:rPr lang="en-US" sz="1200" dirty="0">
                          <a:effectLst/>
                        </a:rPr>
                        <a:t>124 </a:t>
                      </a:r>
                      <a:endParaRPr lang="en-US" sz="1800" dirty="0">
                        <a:effectLst/>
                      </a:endParaRPr>
                    </a:p>
                    <a:p>
                      <a:pPr marL="0" marR="0" indent="228600" algn="r">
                        <a:spcBef>
                          <a:spcPts val="0"/>
                        </a:spcBef>
                        <a:spcAft>
                          <a:spcPts val="0"/>
                        </a:spcAft>
                      </a:pPr>
                      <a:r>
                        <a:rPr lang="en-US" sz="1200" dirty="0">
                          <a:effectLst/>
                        </a:rPr>
                        <a:t>(50)</a:t>
                      </a:r>
                      <a:endParaRPr lang="en-US" sz="1800" dirty="0">
                        <a:effectLst/>
                      </a:endParaRPr>
                    </a:p>
                    <a:p>
                      <a:pPr marL="0" marR="0" indent="228600" algn="r">
                        <a:spcBef>
                          <a:spcPts val="0"/>
                        </a:spcBef>
                        <a:spcAft>
                          <a:spcPts val="0"/>
                        </a:spcAft>
                      </a:pPr>
                      <a:r>
                        <a:rPr lang="en-US" sz="1200" dirty="0">
                          <a:effectLst/>
                        </a:rPr>
                        <a:t>[n=78]</a:t>
                      </a:r>
                      <a:endParaRPr lang="en-US" sz="1800" dirty="0">
                        <a:effectLst/>
                        <a:latin typeface="Garamond" panose="02020404030301010803" pitchFamily="18" charset="0"/>
                        <a:ea typeface="Times New Roman" panose="02020603050405020304" pitchFamily="18" charset="0"/>
                        <a:cs typeface="Times New Roman" panose="02020603050405020304" pitchFamily="18" charset="0"/>
                      </a:endParaRPr>
                    </a:p>
                  </a:txBody>
                  <a:tcPr marL="67231" marR="67231" marT="34238" marB="34238" anchor="b">
                    <a:solidFill>
                      <a:srgbClr val="FFFF00"/>
                    </a:solidFill>
                  </a:tcPr>
                </a:tc>
                <a:tc>
                  <a:txBody>
                    <a:bodyPr/>
                    <a:lstStyle/>
                    <a:p>
                      <a:pPr marL="0" marR="0" indent="228600" algn="r">
                        <a:spcBef>
                          <a:spcPts val="0"/>
                        </a:spcBef>
                        <a:spcAft>
                          <a:spcPts val="0"/>
                        </a:spcAft>
                      </a:pPr>
                      <a:r>
                        <a:rPr lang="en-US" sz="1200" dirty="0">
                          <a:effectLst/>
                        </a:rPr>
                        <a:t>118 </a:t>
                      </a:r>
                      <a:endParaRPr lang="en-US" sz="1800" dirty="0">
                        <a:effectLst/>
                      </a:endParaRPr>
                    </a:p>
                    <a:p>
                      <a:pPr marL="0" marR="0" indent="228600" algn="r">
                        <a:spcBef>
                          <a:spcPts val="0"/>
                        </a:spcBef>
                        <a:spcAft>
                          <a:spcPts val="0"/>
                        </a:spcAft>
                      </a:pPr>
                      <a:r>
                        <a:rPr lang="en-US" sz="1200" dirty="0">
                          <a:effectLst/>
                        </a:rPr>
                        <a:t>(40)</a:t>
                      </a:r>
                      <a:endParaRPr lang="en-US" sz="1800" dirty="0">
                        <a:effectLst/>
                      </a:endParaRPr>
                    </a:p>
                    <a:p>
                      <a:pPr marL="0" marR="0" indent="228600" algn="r">
                        <a:spcBef>
                          <a:spcPts val="0"/>
                        </a:spcBef>
                        <a:spcAft>
                          <a:spcPts val="0"/>
                        </a:spcAft>
                      </a:pPr>
                      <a:r>
                        <a:rPr lang="en-US" sz="1200" dirty="0">
                          <a:effectLst/>
                        </a:rPr>
                        <a:t>[n=550]</a:t>
                      </a:r>
                      <a:endParaRPr lang="en-US" sz="1800" dirty="0">
                        <a:effectLst/>
                        <a:latin typeface="Garamond" panose="02020404030301010803" pitchFamily="18" charset="0"/>
                        <a:ea typeface="Times New Roman" panose="02020603050405020304" pitchFamily="18" charset="0"/>
                        <a:cs typeface="Times New Roman" panose="02020603050405020304" pitchFamily="18" charset="0"/>
                      </a:endParaRPr>
                    </a:p>
                  </a:txBody>
                  <a:tcPr marL="67231" marR="67231" marT="34238" marB="34238" anchor="b"/>
                </a:tc>
                <a:extLst>
                  <a:ext uri="{0D108BD9-81ED-4DB2-BD59-A6C34878D82A}">
                    <a16:rowId xmlns:a16="http://schemas.microsoft.com/office/drawing/2014/main" val="3256610745"/>
                  </a:ext>
                </a:extLst>
              </a:tr>
              <a:tr h="692510">
                <a:tc>
                  <a:txBody>
                    <a:bodyPr/>
                    <a:lstStyle/>
                    <a:p>
                      <a:pPr marL="0" marR="0" indent="0" algn="l">
                        <a:spcBef>
                          <a:spcPts val="0"/>
                        </a:spcBef>
                        <a:spcAft>
                          <a:spcPts val="0"/>
                        </a:spcAft>
                      </a:pPr>
                      <a:r>
                        <a:rPr lang="en-US" sz="1200">
                          <a:effectLst/>
                        </a:rPr>
                        <a:t>Time from Registrant's Response to Termination (in days)</a:t>
                      </a:r>
                      <a:endParaRPr lang="en-US" sz="1800">
                        <a:effectLst/>
                        <a:latin typeface="Garamond" panose="02020404030301010803" pitchFamily="18" charset="0"/>
                        <a:ea typeface="Times New Roman" panose="02020603050405020304" pitchFamily="18" charset="0"/>
                        <a:cs typeface="Times New Roman" panose="02020603050405020304" pitchFamily="18" charset="0"/>
                      </a:endParaRPr>
                    </a:p>
                  </a:txBody>
                  <a:tcPr marL="67231" marR="67231" marT="34238" marB="34238" anchor="b"/>
                </a:tc>
                <a:tc>
                  <a:txBody>
                    <a:bodyPr/>
                    <a:lstStyle/>
                    <a:p>
                      <a:pPr marL="0" marR="0" indent="228600" algn="r">
                        <a:spcBef>
                          <a:spcPts val="0"/>
                        </a:spcBef>
                        <a:spcAft>
                          <a:spcPts val="0"/>
                        </a:spcAft>
                      </a:pPr>
                      <a:r>
                        <a:rPr lang="en-US" sz="1200">
                          <a:effectLst/>
                        </a:rPr>
                        <a:t>. </a:t>
                      </a:r>
                      <a:endParaRPr lang="en-US" sz="1800">
                        <a:effectLst/>
                      </a:endParaRPr>
                    </a:p>
                    <a:p>
                      <a:pPr marL="0" marR="0" indent="228600" algn="r">
                        <a:spcBef>
                          <a:spcPts val="0"/>
                        </a:spcBef>
                        <a:spcAft>
                          <a:spcPts val="0"/>
                        </a:spcAft>
                      </a:pPr>
                      <a:r>
                        <a:rPr lang="en-US" sz="1200">
                          <a:effectLst/>
                        </a:rPr>
                        <a:t>(.)</a:t>
                      </a:r>
                      <a:endParaRPr lang="en-US" sz="1800">
                        <a:effectLst/>
                      </a:endParaRPr>
                    </a:p>
                    <a:p>
                      <a:pPr marL="0" marR="0" indent="228600" algn="r">
                        <a:spcBef>
                          <a:spcPts val="0"/>
                        </a:spcBef>
                        <a:spcAft>
                          <a:spcPts val="0"/>
                        </a:spcAft>
                      </a:pPr>
                      <a:r>
                        <a:rPr lang="en-US" sz="1200">
                          <a:effectLst/>
                        </a:rPr>
                        <a:t>[n=0]</a:t>
                      </a:r>
                      <a:endParaRPr lang="en-US" sz="1800">
                        <a:effectLst/>
                        <a:latin typeface="Garamond" panose="02020404030301010803" pitchFamily="18" charset="0"/>
                        <a:ea typeface="Times New Roman" panose="02020603050405020304" pitchFamily="18" charset="0"/>
                        <a:cs typeface="Times New Roman" panose="02020603050405020304" pitchFamily="18" charset="0"/>
                      </a:endParaRPr>
                    </a:p>
                  </a:txBody>
                  <a:tcPr marL="67231" marR="67231" marT="34238" marB="34238" anchor="b"/>
                </a:tc>
                <a:tc>
                  <a:txBody>
                    <a:bodyPr/>
                    <a:lstStyle/>
                    <a:p>
                      <a:pPr marL="0" marR="0" indent="228600" algn="r">
                        <a:spcBef>
                          <a:spcPts val="0"/>
                        </a:spcBef>
                        <a:spcAft>
                          <a:spcPts val="0"/>
                        </a:spcAft>
                      </a:pPr>
                      <a:r>
                        <a:rPr lang="en-US" sz="1200">
                          <a:effectLst/>
                        </a:rPr>
                        <a:t>148 </a:t>
                      </a:r>
                      <a:endParaRPr lang="en-US" sz="1800">
                        <a:effectLst/>
                      </a:endParaRPr>
                    </a:p>
                    <a:p>
                      <a:pPr marL="0" marR="0" indent="228600" algn="r">
                        <a:spcBef>
                          <a:spcPts val="0"/>
                        </a:spcBef>
                        <a:spcAft>
                          <a:spcPts val="0"/>
                        </a:spcAft>
                      </a:pPr>
                      <a:r>
                        <a:rPr lang="en-US" sz="1200">
                          <a:effectLst/>
                        </a:rPr>
                        <a:t>(135) </a:t>
                      </a:r>
                      <a:endParaRPr lang="en-US" sz="1800">
                        <a:effectLst/>
                      </a:endParaRPr>
                    </a:p>
                    <a:p>
                      <a:pPr marL="0" marR="0" indent="228600" algn="r">
                        <a:spcBef>
                          <a:spcPts val="0"/>
                        </a:spcBef>
                        <a:spcAft>
                          <a:spcPts val="0"/>
                        </a:spcAft>
                      </a:pPr>
                      <a:r>
                        <a:rPr lang="en-US" sz="1200">
                          <a:effectLst/>
                        </a:rPr>
                        <a:t>[n=59]</a:t>
                      </a:r>
                      <a:endParaRPr lang="en-US" sz="1800">
                        <a:effectLst/>
                        <a:latin typeface="Garamond" panose="02020404030301010803" pitchFamily="18" charset="0"/>
                        <a:ea typeface="Times New Roman" panose="02020603050405020304" pitchFamily="18" charset="0"/>
                        <a:cs typeface="Times New Roman" panose="02020603050405020304" pitchFamily="18" charset="0"/>
                      </a:endParaRPr>
                    </a:p>
                  </a:txBody>
                  <a:tcPr marL="67231" marR="67231" marT="34238" marB="34238" anchor="b"/>
                </a:tc>
                <a:tc>
                  <a:txBody>
                    <a:bodyPr/>
                    <a:lstStyle/>
                    <a:p>
                      <a:pPr marL="0" marR="0" indent="228600" algn="r">
                        <a:spcBef>
                          <a:spcPts val="0"/>
                        </a:spcBef>
                        <a:spcAft>
                          <a:spcPts val="0"/>
                        </a:spcAft>
                      </a:pPr>
                      <a:r>
                        <a:rPr lang="en-US" sz="1200">
                          <a:effectLst/>
                        </a:rPr>
                        <a:t>187 </a:t>
                      </a:r>
                      <a:endParaRPr lang="en-US" sz="1800">
                        <a:effectLst/>
                      </a:endParaRPr>
                    </a:p>
                    <a:p>
                      <a:pPr marL="0" marR="0" indent="228600" algn="r">
                        <a:spcBef>
                          <a:spcPts val="0"/>
                        </a:spcBef>
                        <a:spcAft>
                          <a:spcPts val="0"/>
                        </a:spcAft>
                      </a:pPr>
                      <a:r>
                        <a:rPr lang="en-US" sz="1200">
                          <a:effectLst/>
                        </a:rPr>
                        <a:t>(109) </a:t>
                      </a:r>
                      <a:endParaRPr lang="en-US" sz="1800">
                        <a:effectLst/>
                      </a:endParaRPr>
                    </a:p>
                    <a:p>
                      <a:pPr marL="0" marR="0" indent="228600" algn="r">
                        <a:spcBef>
                          <a:spcPts val="0"/>
                        </a:spcBef>
                        <a:spcAft>
                          <a:spcPts val="0"/>
                        </a:spcAft>
                      </a:pPr>
                      <a:r>
                        <a:rPr lang="en-US" sz="1200">
                          <a:effectLst/>
                        </a:rPr>
                        <a:t>[n=11]</a:t>
                      </a:r>
                      <a:endParaRPr lang="en-US" sz="1800">
                        <a:effectLst/>
                        <a:latin typeface="Garamond" panose="02020404030301010803" pitchFamily="18" charset="0"/>
                        <a:ea typeface="Times New Roman" panose="02020603050405020304" pitchFamily="18" charset="0"/>
                        <a:cs typeface="Times New Roman" panose="02020603050405020304" pitchFamily="18" charset="0"/>
                      </a:endParaRPr>
                    </a:p>
                  </a:txBody>
                  <a:tcPr marL="67231" marR="67231" marT="34238" marB="34238" anchor="b"/>
                </a:tc>
                <a:tc>
                  <a:txBody>
                    <a:bodyPr/>
                    <a:lstStyle/>
                    <a:p>
                      <a:pPr marL="0" marR="0" indent="228600" algn="r">
                        <a:spcBef>
                          <a:spcPts val="0"/>
                        </a:spcBef>
                        <a:spcAft>
                          <a:spcPts val="0"/>
                        </a:spcAft>
                      </a:pPr>
                      <a:r>
                        <a:rPr lang="en-US" sz="1200">
                          <a:effectLst/>
                        </a:rPr>
                        <a:t>155 </a:t>
                      </a:r>
                      <a:endParaRPr lang="en-US" sz="1800">
                        <a:effectLst/>
                      </a:endParaRPr>
                    </a:p>
                    <a:p>
                      <a:pPr marL="0" marR="0" indent="228600" algn="r">
                        <a:spcBef>
                          <a:spcPts val="0"/>
                        </a:spcBef>
                        <a:spcAft>
                          <a:spcPts val="0"/>
                        </a:spcAft>
                      </a:pPr>
                      <a:r>
                        <a:rPr lang="en-US" sz="1200">
                          <a:effectLst/>
                        </a:rPr>
                        <a:t>(131) </a:t>
                      </a:r>
                      <a:endParaRPr lang="en-US" sz="1800">
                        <a:effectLst/>
                      </a:endParaRPr>
                    </a:p>
                    <a:p>
                      <a:pPr marL="0" marR="0" indent="228600" algn="r">
                        <a:spcBef>
                          <a:spcPts val="0"/>
                        </a:spcBef>
                        <a:spcAft>
                          <a:spcPts val="0"/>
                        </a:spcAft>
                      </a:pPr>
                      <a:r>
                        <a:rPr lang="en-US" sz="1200">
                          <a:effectLst/>
                        </a:rPr>
                        <a:t>[n=70]</a:t>
                      </a:r>
                      <a:endParaRPr lang="en-US" sz="1800">
                        <a:effectLst/>
                        <a:latin typeface="Garamond" panose="02020404030301010803" pitchFamily="18" charset="0"/>
                        <a:ea typeface="Times New Roman" panose="02020603050405020304" pitchFamily="18" charset="0"/>
                        <a:cs typeface="Times New Roman" panose="02020603050405020304" pitchFamily="18" charset="0"/>
                      </a:endParaRPr>
                    </a:p>
                  </a:txBody>
                  <a:tcPr marL="67231" marR="67231" marT="34238" marB="34238" anchor="b"/>
                </a:tc>
                <a:extLst>
                  <a:ext uri="{0D108BD9-81ED-4DB2-BD59-A6C34878D82A}">
                    <a16:rowId xmlns:a16="http://schemas.microsoft.com/office/drawing/2014/main" val="3194324475"/>
                  </a:ext>
                </a:extLst>
              </a:tr>
              <a:tr h="536866">
                <a:tc>
                  <a:txBody>
                    <a:bodyPr/>
                    <a:lstStyle/>
                    <a:p>
                      <a:pPr marL="0" marR="0" indent="0" algn="l">
                        <a:spcBef>
                          <a:spcPts val="0"/>
                        </a:spcBef>
                        <a:spcAft>
                          <a:spcPts val="0"/>
                        </a:spcAft>
                      </a:pPr>
                      <a:r>
                        <a:rPr lang="en-US" sz="1200">
                          <a:effectLst/>
                        </a:rPr>
                        <a:t>Age of Pending Petitions (in days)</a:t>
                      </a:r>
                      <a:endParaRPr lang="en-US" sz="1800">
                        <a:effectLst/>
                        <a:latin typeface="Garamond" panose="02020404030301010803" pitchFamily="18" charset="0"/>
                        <a:ea typeface="Times New Roman" panose="02020603050405020304" pitchFamily="18" charset="0"/>
                        <a:cs typeface="Times New Roman" panose="02020603050405020304" pitchFamily="18" charset="0"/>
                      </a:endParaRPr>
                    </a:p>
                  </a:txBody>
                  <a:tcPr marL="67231" marR="67231" marT="34238" marB="34238" anchor="b"/>
                </a:tc>
                <a:tc>
                  <a:txBody>
                    <a:bodyPr/>
                    <a:lstStyle/>
                    <a:p>
                      <a:pPr marL="0" marR="0" indent="228600" algn="r">
                        <a:spcBef>
                          <a:spcPts val="0"/>
                        </a:spcBef>
                        <a:spcAft>
                          <a:spcPts val="0"/>
                        </a:spcAft>
                      </a:pPr>
                      <a:r>
                        <a:rPr lang="en-US" sz="1200">
                          <a:effectLst/>
                        </a:rPr>
                        <a:t>. </a:t>
                      </a:r>
                      <a:endParaRPr lang="en-US" sz="1800">
                        <a:effectLst/>
                      </a:endParaRPr>
                    </a:p>
                    <a:p>
                      <a:pPr marL="0" marR="0" indent="228600" algn="r">
                        <a:spcBef>
                          <a:spcPts val="0"/>
                        </a:spcBef>
                        <a:spcAft>
                          <a:spcPts val="0"/>
                        </a:spcAft>
                      </a:pPr>
                      <a:r>
                        <a:rPr lang="en-US" sz="1200">
                          <a:effectLst/>
                        </a:rPr>
                        <a:t>(.)</a:t>
                      </a:r>
                      <a:endParaRPr lang="en-US" sz="1800">
                        <a:effectLst/>
                      </a:endParaRPr>
                    </a:p>
                    <a:p>
                      <a:pPr marL="0" marR="0" indent="228600" algn="r">
                        <a:spcBef>
                          <a:spcPts val="0"/>
                        </a:spcBef>
                        <a:spcAft>
                          <a:spcPts val="0"/>
                        </a:spcAft>
                      </a:pPr>
                      <a:r>
                        <a:rPr lang="en-US" sz="1200">
                          <a:effectLst/>
                        </a:rPr>
                        <a:t>[n=0]</a:t>
                      </a:r>
                      <a:endParaRPr lang="en-US" sz="1800">
                        <a:effectLst/>
                        <a:latin typeface="Garamond" panose="02020404030301010803" pitchFamily="18" charset="0"/>
                        <a:ea typeface="Times New Roman" panose="02020603050405020304" pitchFamily="18" charset="0"/>
                        <a:cs typeface="Times New Roman" panose="02020603050405020304" pitchFamily="18" charset="0"/>
                      </a:endParaRPr>
                    </a:p>
                  </a:txBody>
                  <a:tcPr marL="67231" marR="67231" marT="34238" marB="34238" anchor="b"/>
                </a:tc>
                <a:tc>
                  <a:txBody>
                    <a:bodyPr/>
                    <a:lstStyle/>
                    <a:p>
                      <a:pPr marL="0" marR="0" indent="228600" algn="r">
                        <a:spcBef>
                          <a:spcPts val="0"/>
                        </a:spcBef>
                        <a:spcAft>
                          <a:spcPts val="0"/>
                        </a:spcAft>
                      </a:pPr>
                      <a:r>
                        <a:rPr lang="en-US" sz="1200">
                          <a:effectLst/>
                        </a:rPr>
                        <a:t>65 </a:t>
                      </a:r>
                      <a:endParaRPr lang="en-US" sz="1800">
                        <a:effectLst/>
                      </a:endParaRPr>
                    </a:p>
                    <a:p>
                      <a:pPr marL="0" marR="0" indent="228600" algn="r">
                        <a:spcBef>
                          <a:spcPts val="0"/>
                        </a:spcBef>
                        <a:spcAft>
                          <a:spcPts val="0"/>
                        </a:spcAft>
                      </a:pPr>
                      <a:r>
                        <a:rPr lang="en-US" sz="1200">
                          <a:effectLst/>
                        </a:rPr>
                        <a:t>(47)</a:t>
                      </a:r>
                      <a:endParaRPr lang="en-US" sz="1800">
                        <a:effectLst/>
                      </a:endParaRPr>
                    </a:p>
                    <a:p>
                      <a:pPr marL="0" marR="0" indent="228600" algn="r">
                        <a:spcBef>
                          <a:spcPts val="0"/>
                        </a:spcBef>
                        <a:spcAft>
                          <a:spcPts val="0"/>
                        </a:spcAft>
                      </a:pPr>
                      <a:r>
                        <a:rPr lang="en-US" sz="1200">
                          <a:effectLst/>
                        </a:rPr>
                        <a:t>[n=43]</a:t>
                      </a:r>
                      <a:endParaRPr lang="en-US" sz="1800">
                        <a:effectLst/>
                        <a:latin typeface="Garamond" panose="02020404030301010803" pitchFamily="18" charset="0"/>
                        <a:ea typeface="Times New Roman" panose="02020603050405020304" pitchFamily="18" charset="0"/>
                        <a:cs typeface="Times New Roman" panose="02020603050405020304" pitchFamily="18" charset="0"/>
                      </a:endParaRPr>
                    </a:p>
                  </a:txBody>
                  <a:tcPr marL="67231" marR="67231" marT="34238" marB="34238" anchor="b"/>
                </a:tc>
                <a:tc>
                  <a:txBody>
                    <a:bodyPr/>
                    <a:lstStyle/>
                    <a:p>
                      <a:pPr marL="0" marR="0" indent="228600" algn="r">
                        <a:spcBef>
                          <a:spcPts val="0"/>
                        </a:spcBef>
                        <a:spcAft>
                          <a:spcPts val="0"/>
                        </a:spcAft>
                      </a:pPr>
                      <a:r>
                        <a:rPr lang="en-US" sz="1200">
                          <a:effectLst/>
                        </a:rPr>
                        <a:t>. </a:t>
                      </a:r>
                      <a:endParaRPr lang="en-US" sz="1800">
                        <a:effectLst/>
                      </a:endParaRPr>
                    </a:p>
                    <a:p>
                      <a:pPr marL="0" marR="0" indent="228600" algn="r">
                        <a:spcBef>
                          <a:spcPts val="0"/>
                        </a:spcBef>
                        <a:spcAft>
                          <a:spcPts val="0"/>
                        </a:spcAft>
                      </a:pPr>
                      <a:r>
                        <a:rPr lang="en-US" sz="1200">
                          <a:effectLst/>
                        </a:rPr>
                        <a:t>(.) </a:t>
                      </a:r>
                      <a:endParaRPr lang="en-US" sz="1800">
                        <a:effectLst/>
                      </a:endParaRPr>
                    </a:p>
                    <a:p>
                      <a:pPr marL="0" marR="0" indent="228600" algn="r">
                        <a:spcBef>
                          <a:spcPts val="0"/>
                        </a:spcBef>
                        <a:spcAft>
                          <a:spcPts val="0"/>
                        </a:spcAft>
                      </a:pPr>
                      <a:r>
                        <a:rPr lang="en-US" sz="1200">
                          <a:effectLst/>
                        </a:rPr>
                        <a:t>[n=0]</a:t>
                      </a:r>
                      <a:endParaRPr lang="en-US" sz="1800">
                        <a:effectLst/>
                        <a:latin typeface="Garamond" panose="02020404030301010803" pitchFamily="18" charset="0"/>
                        <a:ea typeface="Times New Roman" panose="02020603050405020304" pitchFamily="18" charset="0"/>
                        <a:cs typeface="Times New Roman" panose="02020603050405020304" pitchFamily="18" charset="0"/>
                      </a:endParaRPr>
                    </a:p>
                  </a:txBody>
                  <a:tcPr marL="67231" marR="67231" marT="34238" marB="34238" anchor="b"/>
                </a:tc>
                <a:tc>
                  <a:txBody>
                    <a:bodyPr/>
                    <a:lstStyle/>
                    <a:p>
                      <a:pPr marL="0" marR="0" indent="228600" algn="r">
                        <a:spcBef>
                          <a:spcPts val="0"/>
                        </a:spcBef>
                        <a:spcAft>
                          <a:spcPts val="0"/>
                        </a:spcAft>
                      </a:pPr>
                      <a:r>
                        <a:rPr lang="en-US" sz="1200">
                          <a:effectLst/>
                        </a:rPr>
                        <a:t>65 </a:t>
                      </a:r>
                      <a:endParaRPr lang="en-US" sz="1800">
                        <a:effectLst/>
                      </a:endParaRPr>
                    </a:p>
                    <a:p>
                      <a:pPr marL="0" marR="0" indent="228600" algn="r">
                        <a:spcBef>
                          <a:spcPts val="0"/>
                        </a:spcBef>
                        <a:spcAft>
                          <a:spcPts val="0"/>
                        </a:spcAft>
                      </a:pPr>
                      <a:r>
                        <a:rPr lang="en-US" sz="1200">
                          <a:effectLst/>
                        </a:rPr>
                        <a:t>(47)</a:t>
                      </a:r>
                      <a:endParaRPr lang="en-US" sz="1800">
                        <a:effectLst/>
                      </a:endParaRPr>
                    </a:p>
                    <a:p>
                      <a:pPr marL="0" marR="0" indent="228600" algn="r">
                        <a:spcBef>
                          <a:spcPts val="0"/>
                        </a:spcBef>
                        <a:spcAft>
                          <a:spcPts val="0"/>
                        </a:spcAft>
                      </a:pPr>
                      <a:r>
                        <a:rPr lang="en-US" sz="1200">
                          <a:effectLst/>
                        </a:rPr>
                        <a:t>[n=43]</a:t>
                      </a:r>
                      <a:endParaRPr lang="en-US" sz="1800">
                        <a:effectLst/>
                        <a:latin typeface="Garamond" panose="02020404030301010803" pitchFamily="18" charset="0"/>
                        <a:ea typeface="Times New Roman" panose="02020603050405020304" pitchFamily="18" charset="0"/>
                        <a:cs typeface="Times New Roman" panose="02020603050405020304" pitchFamily="18" charset="0"/>
                      </a:endParaRPr>
                    </a:p>
                  </a:txBody>
                  <a:tcPr marL="67231" marR="67231" marT="34238" marB="34238" anchor="b"/>
                </a:tc>
                <a:extLst>
                  <a:ext uri="{0D108BD9-81ED-4DB2-BD59-A6C34878D82A}">
                    <a16:rowId xmlns:a16="http://schemas.microsoft.com/office/drawing/2014/main" val="2812365125"/>
                  </a:ext>
                </a:extLst>
              </a:tr>
              <a:tr h="536866">
                <a:tc>
                  <a:txBody>
                    <a:bodyPr/>
                    <a:lstStyle/>
                    <a:p>
                      <a:pPr marL="0" marR="0" indent="0" algn="l">
                        <a:spcBef>
                          <a:spcPts val="0"/>
                        </a:spcBef>
                        <a:spcAft>
                          <a:spcPts val="0"/>
                        </a:spcAft>
                      </a:pPr>
                      <a:r>
                        <a:rPr lang="en-US" sz="1200">
                          <a:effectLst/>
                        </a:rPr>
                        <a:t>Age of Pending Proceedings (in days)</a:t>
                      </a:r>
                      <a:endParaRPr lang="en-US" sz="1800">
                        <a:effectLst/>
                        <a:latin typeface="Garamond" panose="02020404030301010803" pitchFamily="18" charset="0"/>
                        <a:ea typeface="Times New Roman" panose="02020603050405020304" pitchFamily="18" charset="0"/>
                        <a:cs typeface="Times New Roman" panose="02020603050405020304" pitchFamily="18" charset="0"/>
                      </a:endParaRPr>
                    </a:p>
                  </a:txBody>
                  <a:tcPr marL="67231" marR="67231" marT="34238" marB="34238" anchor="b"/>
                </a:tc>
                <a:tc>
                  <a:txBody>
                    <a:bodyPr/>
                    <a:lstStyle/>
                    <a:p>
                      <a:pPr marL="0" marR="0" indent="228600" algn="r">
                        <a:spcBef>
                          <a:spcPts val="0"/>
                        </a:spcBef>
                        <a:spcAft>
                          <a:spcPts val="0"/>
                        </a:spcAft>
                      </a:pPr>
                      <a:r>
                        <a:rPr lang="en-US" sz="1200" dirty="0">
                          <a:effectLst/>
                        </a:rPr>
                        <a:t>117 </a:t>
                      </a:r>
                      <a:endParaRPr lang="en-US" sz="1800" dirty="0">
                        <a:effectLst/>
                      </a:endParaRPr>
                    </a:p>
                    <a:p>
                      <a:pPr marL="0" marR="0" indent="228600" algn="r">
                        <a:spcBef>
                          <a:spcPts val="0"/>
                        </a:spcBef>
                        <a:spcAft>
                          <a:spcPts val="0"/>
                        </a:spcAft>
                      </a:pPr>
                      <a:r>
                        <a:rPr lang="en-US" sz="1200" dirty="0">
                          <a:effectLst/>
                        </a:rPr>
                        <a:t>(110) </a:t>
                      </a:r>
                      <a:endParaRPr lang="en-US" sz="1800" dirty="0">
                        <a:effectLst/>
                      </a:endParaRPr>
                    </a:p>
                    <a:p>
                      <a:pPr marL="0" marR="0" indent="228600" algn="r">
                        <a:spcBef>
                          <a:spcPts val="0"/>
                        </a:spcBef>
                        <a:spcAft>
                          <a:spcPts val="0"/>
                        </a:spcAft>
                      </a:pPr>
                      <a:r>
                        <a:rPr lang="en-US" sz="1200" dirty="0">
                          <a:effectLst/>
                        </a:rPr>
                        <a:t>[n=391]</a:t>
                      </a:r>
                      <a:endParaRPr lang="en-US" sz="1800" dirty="0">
                        <a:effectLst/>
                        <a:latin typeface="Garamond" panose="02020404030301010803" pitchFamily="18" charset="0"/>
                        <a:ea typeface="Times New Roman" panose="02020603050405020304" pitchFamily="18" charset="0"/>
                        <a:cs typeface="Times New Roman" panose="02020603050405020304" pitchFamily="18" charset="0"/>
                      </a:endParaRPr>
                    </a:p>
                  </a:txBody>
                  <a:tcPr marL="67231" marR="67231" marT="34238" marB="34238" anchor="b">
                    <a:solidFill>
                      <a:srgbClr val="FFFF00"/>
                    </a:solidFill>
                  </a:tcPr>
                </a:tc>
                <a:tc>
                  <a:txBody>
                    <a:bodyPr/>
                    <a:lstStyle/>
                    <a:p>
                      <a:pPr marL="0" marR="0" indent="228600" algn="r">
                        <a:spcBef>
                          <a:spcPts val="0"/>
                        </a:spcBef>
                        <a:spcAft>
                          <a:spcPts val="0"/>
                        </a:spcAft>
                      </a:pPr>
                      <a:r>
                        <a:rPr lang="en-US" sz="1200" dirty="0">
                          <a:effectLst/>
                        </a:rPr>
                        <a:t>180 </a:t>
                      </a:r>
                      <a:endParaRPr lang="en-US" sz="1800" dirty="0">
                        <a:effectLst/>
                      </a:endParaRPr>
                    </a:p>
                    <a:p>
                      <a:pPr marL="0" marR="0" indent="228600" algn="r">
                        <a:spcBef>
                          <a:spcPts val="0"/>
                        </a:spcBef>
                        <a:spcAft>
                          <a:spcPts val="0"/>
                        </a:spcAft>
                      </a:pPr>
                      <a:r>
                        <a:rPr lang="en-US" sz="1200" dirty="0">
                          <a:effectLst/>
                        </a:rPr>
                        <a:t>(177) </a:t>
                      </a:r>
                      <a:endParaRPr lang="en-US" sz="1800" dirty="0">
                        <a:effectLst/>
                      </a:endParaRPr>
                    </a:p>
                    <a:p>
                      <a:pPr marL="0" marR="0" indent="228600" algn="r">
                        <a:spcBef>
                          <a:spcPts val="0"/>
                        </a:spcBef>
                        <a:spcAft>
                          <a:spcPts val="0"/>
                        </a:spcAft>
                      </a:pPr>
                      <a:r>
                        <a:rPr lang="en-US" sz="1200" dirty="0">
                          <a:effectLst/>
                        </a:rPr>
                        <a:t>[n=59]</a:t>
                      </a:r>
                      <a:endParaRPr lang="en-US" sz="1800" dirty="0">
                        <a:effectLst/>
                        <a:latin typeface="Garamond" panose="02020404030301010803" pitchFamily="18" charset="0"/>
                        <a:ea typeface="Times New Roman" panose="02020603050405020304" pitchFamily="18" charset="0"/>
                        <a:cs typeface="Times New Roman" panose="02020603050405020304" pitchFamily="18" charset="0"/>
                      </a:endParaRPr>
                    </a:p>
                  </a:txBody>
                  <a:tcPr marL="67231" marR="67231" marT="34238" marB="34238" anchor="b">
                    <a:solidFill>
                      <a:srgbClr val="FFFF00"/>
                    </a:solidFill>
                  </a:tcPr>
                </a:tc>
                <a:tc>
                  <a:txBody>
                    <a:bodyPr/>
                    <a:lstStyle/>
                    <a:p>
                      <a:pPr marL="0" marR="0" indent="228600" algn="r">
                        <a:spcBef>
                          <a:spcPts val="0"/>
                        </a:spcBef>
                        <a:spcAft>
                          <a:spcPts val="0"/>
                        </a:spcAft>
                      </a:pPr>
                      <a:r>
                        <a:rPr lang="en-US" sz="1200" dirty="0">
                          <a:effectLst/>
                        </a:rPr>
                        <a:t>209 </a:t>
                      </a:r>
                      <a:endParaRPr lang="en-US" sz="1800" dirty="0">
                        <a:effectLst/>
                      </a:endParaRPr>
                    </a:p>
                    <a:p>
                      <a:pPr marL="0" marR="0" indent="228600" algn="r">
                        <a:spcBef>
                          <a:spcPts val="0"/>
                        </a:spcBef>
                        <a:spcAft>
                          <a:spcPts val="0"/>
                        </a:spcAft>
                      </a:pPr>
                      <a:r>
                        <a:rPr lang="en-US" sz="1200" dirty="0">
                          <a:effectLst/>
                        </a:rPr>
                        <a:t>(215) </a:t>
                      </a:r>
                      <a:endParaRPr lang="en-US" sz="1800" dirty="0">
                        <a:effectLst/>
                      </a:endParaRPr>
                    </a:p>
                    <a:p>
                      <a:pPr marL="0" marR="0" indent="228600" algn="r">
                        <a:spcBef>
                          <a:spcPts val="0"/>
                        </a:spcBef>
                        <a:spcAft>
                          <a:spcPts val="0"/>
                        </a:spcAft>
                      </a:pPr>
                      <a:r>
                        <a:rPr lang="en-US" sz="1200" dirty="0">
                          <a:effectLst/>
                        </a:rPr>
                        <a:t>[n=31]</a:t>
                      </a:r>
                      <a:endParaRPr lang="en-US" sz="1800" dirty="0">
                        <a:effectLst/>
                        <a:latin typeface="Garamond" panose="02020404030301010803" pitchFamily="18" charset="0"/>
                        <a:ea typeface="Times New Roman" panose="02020603050405020304" pitchFamily="18" charset="0"/>
                        <a:cs typeface="Times New Roman" panose="02020603050405020304" pitchFamily="18" charset="0"/>
                      </a:endParaRPr>
                    </a:p>
                  </a:txBody>
                  <a:tcPr marL="67231" marR="67231" marT="34238" marB="34238" anchor="b">
                    <a:solidFill>
                      <a:srgbClr val="FFFF00"/>
                    </a:solidFill>
                  </a:tcPr>
                </a:tc>
                <a:tc>
                  <a:txBody>
                    <a:bodyPr/>
                    <a:lstStyle/>
                    <a:p>
                      <a:pPr marL="0" marR="0" indent="228600" algn="r">
                        <a:spcBef>
                          <a:spcPts val="0"/>
                        </a:spcBef>
                        <a:spcAft>
                          <a:spcPts val="0"/>
                        </a:spcAft>
                      </a:pPr>
                      <a:r>
                        <a:rPr lang="en-US" sz="1200" dirty="0">
                          <a:effectLst/>
                        </a:rPr>
                        <a:t>131 </a:t>
                      </a:r>
                      <a:endParaRPr lang="en-US" sz="1800" dirty="0">
                        <a:effectLst/>
                      </a:endParaRPr>
                    </a:p>
                    <a:p>
                      <a:pPr marL="0" marR="0" indent="228600" algn="r">
                        <a:spcBef>
                          <a:spcPts val="0"/>
                        </a:spcBef>
                        <a:spcAft>
                          <a:spcPts val="0"/>
                        </a:spcAft>
                      </a:pPr>
                      <a:r>
                        <a:rPr lang="en-US" sz="1200" dirty="0">
                          <a:effectLst/>
                        </a:rPr>
                        <a:t>(132) </a:t>
                      </a:r>
                      <a:endParaRPr lang="en-US" sz="1800" dirty="0">
                        <a:effectLst/>
                      </a:endParaRPr>
                    </a:p>
                    <a:p>
                      <a:pPr marL="0" marR="0" indent="228600" algn="r">
                        <a:spcBef>
                          <a:spcPts val="0"/>
                        </a:spcBef>
                        <a:spcAft>
                          <a:spcPts val="0"/>
                        </a:spcAft>
                      </a:pPr>
                      <a:r>
                        <a:rPr lang="en-US" sz="1200" dirty="0">
                          <a:effectLst/>
                        </a:rPr>
                        <a:t>[n=481]</a:t>
                      </a:r>
                      <a:endParaRPr lang="en-US" sz="1800" dirty="0">
                        <a:effectLst/>
                        <a:latin typeface="Garamond" panose="02020404030301010803" pitchFamily="18" charset="0"/>
                        <a:ea typeface="Times New Roman" panose="02020603050405020304" pitchFamily="18" charset="0"/>
                        <a:cs typeface="Times New Roman" panose="02020603050405020304" pitchFamily="18" charset="0"/>
                      </a:endParaRPr>
                    </a:p>
                  </a:txBody>
                  <a:tcPr marL="67231" marR="67231" marT="34238" marB="34238" anchor="b"/>
                </a:tc>
                <a:extLst>
                  <a:ext uri="{0D108BD9-81ED-4DB2-BD59-A6C34878D82A}">
                    <a16:rowId xmlns:a16="http://schemas.microsoft.com/office/drawing/2014/main" val="2426824594"/>
                  </a:ext>
                </a:extLst>
              </a:tr>
            </a:tbl>
          </a:graphicData>
        </a:graphic>
      </p:graphicFrame>
    </p:spTree>
    <p:extLst>
      <p:ext uri="{BB962C8B-B14F-4D97-AF65-F5344CB8AC3E}">
        <p14:creationId xmlns:p14="http://schemas.microsoft.com/office/powerpoint/2010/main" val="21481131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D7F751-D4B2-9EFC-01C7-ABAE839B3C88}"/>
              </a:ext>
            </a:extLst>
          </p:cNvPr>
          <p:cNvSpPr>
            <a:spLocks noGrp="1"/>
          </p:cNvSpPr>
          <p:nvPr>
            <p:ph type="title"/>
          </p:nvPr>
        </p:nvSpPr>
        <p:spPr/>
        <p:txBody>
          <a:bodyPr/>
          <a:lstStyle/>
          <a:p>
            <a:r>
              <a:rPr lang="en-US" dirty="0"/>
              <a:t>Emptying the Ocean with a Teaspoon</a:t>
            </a:r>
          </a:p>
        </p:txBody>
      </p:sp>
      <p:pic>
        <p:nvPicPr>
          <p:cNvPr id="5" name="Content Placeholder 4" descr="A blue graph with white text&#10;&#10;Description automatically generated">
            <a:extLst>
              <a:ext uri="{FF2B5EF4-FFF2-40B4-BE49-F238E27FC236}">
                <a16:creationId xmlns:a16="http://schemas.microsoft.com/office/drawing/2014/main" id="{F1F771AE-949B-3916-F737-515E6F5CA910}"/>
              </a:ext>
            </a:extLst>
          </p:cNvPr>
          <p:cNvPicPr>
            <a:picLocks noGrp="1" noChangeAspect="1"/>
          </p:cNvPicPr>
          <p:nvPr>
            <p:ph idx="1"/>
          </p:nvPr>
        </p:nvPicPr>
        <p:blipFill>
          <a:blip r:embed="rId2"/>
          <a:stretch>
            <a:fillRect/>
          </a:stretch>
        </p:blipFill>
        <p:spPr>
          <a:xfrm>
            <a:off x="838200" y="1840934"/>
            <a:ext cx="10515600" cy="4320720"/>
          </a:xfrm>
        </p:spPr>
      </p:pic>
      <p:sp>
        <p:nvSpPr>
          <p:cNvPr id="7" name="TextBox 6">
            <a:extLst>
              <a:ext uri="{FF2B5EF4-FFF2-40B4-BE49-F238E27FC236}">
                <a16:creationId xmlns:a16="http://schemas.microsoft.com/office/drawing/2014/main" id="{0D6BE098-A6CC-2985-A032-6D9A449CAE6B}"/>
              </a:ext>
            </a:extLst>
          </p:cNvPr>
          <p:cNvSpPr txBox="1"/>
          <p:nvPr/>
        </p:nvSpPr>
        <p:spPr>
          <a:xfrm>
            <a:off x="3047144" y="6308209"/>
            <a:ext cx="6097712" cy="369332"/>
          </a:xfrm>
          <a:prstGeom prst="rect">
            <a:avLst/>
          </a:prstGeom>
          <a:noFill/>
        </p:spPr>
        <p:txBody>
          <a:bodyPr wrap="square">
            <a:spAutoFit/>
          </a:bodyPr>
          <a:lstStyle/>
          <a:p>
            <a:pPr algn="ctr"/>
            <a:r>
              <a:rPr lang="en-US" dirty="0">
                <a:hlinkClick r:id="rId3"/>
              </a:rPr>
              <a:t>https://www.uspto.gov/dashboard/trademarks/</a:t>
            </a:r>
            <a:endParaRPr lang="en-US" dirty="0"/>
          </a:p>
        </p:txBody>
      </p:sp>
    </p:spTree>
    <p:extLst>
      <p:ext uri="{BB962C8B-B14F-4D97-AF65-F5344CB8AC3E}">
        <p14:creationId xmlns:p14="http://schemas.microsoft.com/office/powerpoint/2010/main" val="40898298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Garamond">
      <a:majorFont>
        <a:latin typeface="Garamond" panose="020204040303010108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aramond" panose="020204040303010108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1777</TotalTime>
  <Words>1038</Words>
  <Application>Microsoft Macintosh PowerPoint</Application>
  <PresentationFormat>Widescreen</PresentationFormat>
  <Paragraphs>307</Paragraphs>
  <Slides>12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Garamond</vt:lpstr>
      <vt:lpstr>Office Theme</vt:lpstr>
      <vt:lpstr>An Empirical Evaluation of the Trademark Modernization Act</vt:lpstr>
      <vt:lpstr>The Problem: Clutter on the Register</vt:lpstr>
      <vt:lpstr>TMA Proceedings: Expungement &amp; Reexam</vt:lpstr>
      <vt:lpstr>Who Initiates Proceedings?</vt:lpstr>
      <vt:lpstr>Where Do Targeted Registrations Come From?</vt:lpstr>
      <vt:lpstr>What Happens to Third-Party Petitions?</vt:lpstr>
      <vt:lpstr>Proceeding Outcomes</vt:lpstr>
      <vt:lpstr>How Long Does All This Take?</vt:lpstr>
      <vt:lpstr>Emptying the Ocean with a Teaspoon</vt:lpstr>
      <vt:lpstr>Is There Any Way of Avoiding This?</vt:lpstr>
      <vt:lpstr>Clutter Is Cheap to Create and Costly to Remove</vt:lpstr>
      <vt:lpstr>Of Automation and Perverse Incentives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Initial Evaluation of TMA Proceedings</dc:title>
  <dc:creator>Jeremy Sheff</dc:creator>
  <cp:lastModifiedBy>Jeremy Sheff</cp:lastModifiedBy>
  <cp:revision>33</cp:revision>
  <dcterms:created xsi:type="dcterms:W3CDTF">2024-02-22T19:42:25Z</dcterms:created>
  <dcterms:modified xsi:type="dcterms:W3CDTF">2024-06-09T21:06:08Z</dcterms:modified>
</cp:coreProperties>
</file>