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5" r:id="rId4"/>
    <p:sldId id="257" r:id="rId5"/>
    <p:sldId id="266" r:id="rId6"/>
    <p:sldId id="259" r:id="rId7"/>
    <p:sldId id="269" r:id="rId8"/>
    <p:sldId id="260" r:id="rId9"/>
    <p:sldId id="268" r:id="rId10"/>
    <p:sldId id="262" r:id="rId11"/>
    <p:sldId id="270" r:id="rId12"/>
    <p:sldId id="264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6"/>
  </p:normalViewPr>
  <p:slideViewPr>
    <p:cSldViewPr snapToGrid="0">
      <p:cViewPr varScale="1">
        <p:scale>
          <a:sx n="116" d="100"/>
          <a:sy n="116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54713-AD5A-2182-21C4-3A1EC8B83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EFDA56-62D5-9A12-8DAE-8EEFDEAC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96C8E-489D-EF60-2347-DC66948E7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3767-FC00-B547-9949-4D04D8188CFD}" type="datetimeFigureOut">
              <a:rPr lang="en-US" smtClean="0"/>
              <a:t>8/9/24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37F7F-03D9-4234-9F3E-57B68BD50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F36F5-7DE6-42F0-B478-D9BEDCD4A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A919-9A61-C341-9F1E-DC7C9EEA0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4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A7CC9-B029-A2AE-F23B-F2B6A44BB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F54A44-E3C4-13F2-3594-53B39279A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3CF44-B280-8C23-0B0E-821FE6F02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3767-FC00-B547-9949-4D04D8188CFD}" type="datetimeFigureOut">
              <a:rPr lang="en-US" smtClean="0"/>
              <a:t>8/9/24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C035C-2896-8E05-5902-6F317D5B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20FBC-6907-9D05-9D08-54A9C01D3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A919-9A61-C341-9F1E-DC7C9EEA0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2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FC9483-AE85-CDEF-D049-99E111A559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BBC86-0145-4ED8-BAF4-92DF06458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655DB-44E7-7601-E467-17BDEFE5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3767-FC00-B547-9949-4D04D8188CFD}" type="datetimeFigureOut">
              <a:rPr lang="en-US" smtClean="0"/>
              <a:t>8/9/24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30329-4192-675E-F16A-FF9ADAEFA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E210E-746E-F49A-6D21-303A0D322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A919-9A61-C341-9F1E-DC7C9EEA0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3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D595-C5E0-B7F9-1054-578693ADB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FA43E-2F4A-04EB-9E1F-870B7ED05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E4EDB-FA66-38A3-33E6-85D4CBCDA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3767-FC00-B547-9949-4D04D8188CFD}" type="datetimeFigureOut">
              <a:rPr lang="en-US" smtClean="0"/>
              <a:t>8/9/24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65172-2E16-0994-1583-934E545DC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ED586-91F4-E703-A60C-412A6E95F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A919-9A61-C341-9F1E-DC7C9EEA0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8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C24D0-4E6B-C1A1-64E8-41487A01F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28885-460C-2EB0-7398-11F1B3BDF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CEEB2-0DBB-F3CB-200F-E7316337A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3767-FC00-B547-9949-4D04D8188CFD}" type="datetimeFigureOut">
              <a:rPr lang="en-US" smtClean="0"/>
              <a:t>8/9/24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A2513-B7EF-D4DA-FD45-F4EAC8B9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C8366-9590-D6AE-B266-9C6F7DFFE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A919-9A61-C341-9F1E-DC7C9EEA0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6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49CB7-F34E-AB79-5D3D-D9201B8A0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8AC62-FF4A-7A0E-8B1B-3ACA70C16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687437-D260-4F49-698D-E8C7B7847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2E67DE-FA86-770A-8A0A-CD4926694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3767-FC00-B547-9949-4D04D8188CFD}" type="datetimeFigureOut">
              <a:rPr lang="en-US" smtClean="0"/>
              <a:t>8/9/24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A660F-9948-6EE0-D49C-9F40F987B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DB06E-7420-07FE-0147-1471AD8A4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A919-9A61-C341-9F1E-DC7C9EEA0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8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7281-544B-ECA3-2929-F275871B8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C1010-FE65-14E2-8618-AA2A39D6D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7C0F8-AE2D-A72B-99B0-EF19BDD91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A9E770-42C7-21F2-1A60-175826166A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3DD964-4ACC-0E0A-E4AB-CEE3BF4937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0DFF80-20BF-939E-E299-DD3E60B7F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3767-FC00-B547-9949-4D04D8188CFD}" type="datetimeFigureOut">
              <a:rPr lang="en-US" smtClean="0"/>
              <a:t>8/9/24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DC6302-28D2-EFD4-7FFC-1BBA6F5C6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7D62C7-9CB2-1D12-7AA7-80B48C4F9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A919-9A61-C341-9F1E-DC7C9EEA0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3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9816E-3E25-7390-0B39-7747063C4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6FC56B-C663-A9F4-7CD8-D7ECAE79A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3767-FC00-B547-9949-4D04D8188CFD}" type="datetimeFigureOut">
              <a:rPr lang="en-US" smtClean="0"/>
              <a:t>8/9/24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1C68D-5A0E-8B61-1975-DE7D7F77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AC412F-BBD2-2BC0-CFA5-0840C58C2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A919-9A61-C341-9F1E-DC7C9EEA0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254597-B40D-E839-0C72-5A4CDB14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3767-FC00-B547-9949-4D04D8188CFD}" type="datetimeFigureOut">
              <a:rPr lang="en-US" smtClean="0"/>
              <a:t>8/9/24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8356D-5AFA-553F-11BD-AB68DB28A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EDB7C-7836-394E-0DC8-7B7F8D90D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A919-9A61-C341-9F1E-DC7C9EEA0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6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E4926-58ED-9FFE-89E0-C32549324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C4037-2C47-BF33-428F-1566CEF83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C7900-002B-C0B5-036D-EDDE29256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E7ABF-E12A-DCE7-5C87-915C29336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3767-FC00-B547-9949-4D04D8188CFD}" type="datetimeFigureOut">
              <a:rPr lang="en-US" smtClean="0"/>
              <a:t>8/9/24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5441E-F1A4-2B83-F039-495772845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A35F2-2F69-120F-7054-F335F6711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A919-9A61-C341-9F1E-DC7C9EEA0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80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2C652-EA03-12D3-3F00-E40898F71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526899-34CF-9647-39D9-5E7B873BA9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80F86C-5BDF-2C3C-885C-67B0135E3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54779-A4D8-5B04-0C6B-BB0C5CACA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3767-FC00-B547-9949-4D04D8188CFD}" type="datetimeFigureOut">
              <a:rPr lang="en-US" smtClean="0"/>
              <a:t>8/9/24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3F3065-499A-D952-3E50-C11426F4A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CFD70-7E7D-1567-7D53-E06234DDC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A919-9A61-C341-9F1E-DC7C9EEA0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7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6D8949-A9BD-F62C-3F56-9E9A9987C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54877-1752-ABC1-465C-D9BE35552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9CA1D-F8E4-C2FE-7F74-5BCF7B4C2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fld id="{A7E43767-FC00-B547-9949-4D04D8188CFD}" type="datetimeFigureOut">
              <a:rPr lang="en-US" smtClean="0"/>
              <a:pPr/>
              <a:t>8/9/24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E09F0-AFB5-0C86-3246-E6BD3790E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0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7E808-5A3F-4D3E-CBD9-D7D6B0C31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0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fld id="{2C68A919-9A61-C341-9F1E-DC7C9EEA0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0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29DCB-50F4-E869-CD60-73C645F737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Heap of IP:</a:t>
            </a:r>
            <a:br>
              <a:rPr lang="en-US" dirty="0"/>
            </a:br>
            <a:r>
              <a:rPr lang="en-US" sz="2800" dirty="0"/>
              <a:t>Vagueness in the Delineation of Intellectual Property Rights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679408-EFED-34BC-4B61-A568D06EBF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67408"/>
          </a:xfrm>
        </p:spPr>
        <p:txBody>
          <a:bodyPr>
            <a:normAutofit/>
          </a:bodyPr>
          <a:lstStyle/>
          <a:p>
            <a:r>
              <a:rPr lang="en-US" dirty="0"/>
              <a:t>Jeremy Sheff</a:t>
            </a:r>
          </a:p>
          <a:p>
            <a:endParaRPr lang="en-US" dirty="0"/>
          </a:p>
          <a:p>
            <a:r>
              <a:rPr lang="en-US" dirty="0"/>
              <a:t>Intellectual Property Scholars Conference</a:t>
            </a:r>
          </a:p>
          <a:p>
            <a:r>
              <a:rPr lang="en-US" dirty="0"/>
              <a:t>August 9, 2024</a:t>
            </a:r>
          </a:p>
          <a:p>
            <a:r>
              <a:rPr lang="en-US" dirty="0"/>
              <a:t>Berkeley Law School</a:t>
            </a:r>
          </a:p>
        </p:txBody>
      </p:sp>
    </p:spTree>
    <p:extLst>
      <p:ext uri="{BB962C8B-B14F-4D97-AF65-F5344CB8AC3E}">
        <p14:creationId xmlns:p14="http://schemas.microsoft.com/office/powerpoint/2010/main" val="2652589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B7F94-A657-87F1-635C-6E2B167B6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DB7B3-BE11-451A-B893-3BBFEAC17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Law Adopts a Social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944BA-85CC-D5EC-7A6F-0A87F564B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We allocate authority to make decisions about the scope of IP rights to particular </a:t>
            </a:r>
            <a:r>
              <a:rPr lang="en-US" u="sng" dirty="0"/>
              <a:t>interpretive communities</a:t>
            </a:r>
            <a:r>
              <a:rPr lang="en-US" dirty="0"/>
              <a:t>; those communities’ practices constitute the most primitive definition of the scope of the right.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886966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B7F94-A657-87F1-635C-6E2B167B6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DB7B3-BE11-451A-B893-3BBFEAC17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Interesting Thing(s) about IP’s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944BA-85CC-D5EC-7A6F-0A87F564B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u="sng"/>
              <a:t>Privileged Interpretive Communities</a:t>
            </a:r>
            <a:r>
              <a:rPr lang="en-US" u="sng" dirty="0"/>
              <a:t>:</a:t>
            </a:r>
            <a:r>
              <a:rPr lang="en-US" dirty="0"/>
              <a:t> Different forms of IP privilege </a:t>
            </a:r>
            <a:r>
              <a:rPr lang="en-US" u="sng" dirty="0"/>
              <a:t>different</a:t>
            </a:r>
            <a:r>
              <a:rPr lang="en-US" dirty="0"/>
              <a:t> interpretive communities (cf. </a:t>
            </a:r>
            <a:r>
              <a:rPr lang="en-US" dirty="0" err="1"/>
              <a:t>Fromer</a:t>
            </a:r>
            <a:r>
              <a:rPr lang="en-US" dirty="0"/>
              <a:t> &amp; Lemley, </a:t>
            </a:r>
            <a:r>
              <a:rPr lang="en-US" i="1" dirty="0"/>
              <a:t>The Audience in IP Infringement</a:t>
            </a:r>
            <a:r>
              <a:rPr lang="en-US" dirty="0"/>
              <a:t>):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Patent Law – the PHOSITA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Copyright Law – the public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Trademark Law – the ordinary consumer</a:t>
            </a:r>
          </a:p>
          <a:p>
            <a:r>
              <a:rPr lang="en-US" u="sng" dirty="0"/>
              <a:t>Authoritative Interpreters:</a:t>
            </a:r>
            <a:r>
              <a:rPr lang="en-US" dirty="0"/>
              <a:t> Decisionmakers who resolve vague rights often come from </a:t>
            </a:r>
            <a:r>
              <a:rPr lang="en-US" i="1" dirty="0"/>
              <a:t>outside</a:t>
            </a:r>
            <a:r>
              <a:rPr lang="en-US" dirty="0"/>
              <a:t> the privileged interpretive community</a:t>
            </a:r>
          </a:p>
          <a:p>
            <a:pPr lvl="1"/>
            <a:r>
              <a:rPr lang="en-US" dirty="0"/>
              <a:t>Judges and Patent Claim Construction; Juries and Infringement</a:t>
            </a:r>
          </a:p>
          <a:p>
            <a:pPr lvl="1"/>
            <a:r>
              <a:rPr lang="en-US" dirty="0"/>
              <a:t>Bleeding of expert testimony on copying into substantial similarity deliberation in copyright (esp. w/r/t norms &amp; practices of creative communities)</a:t>
            </a:r>
          </a:p>
          <a:p>
            <a:pPr lvl="1"/>
            <a:r>
              <a:rPr lang="en-US" dirty="0"/>
              <a:t>Judges and Survey Experts Constructing the Imagined Consumer in Trademark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328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E16C2-929F-A3BA-4798-D4CC1B353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AB5D7-84F1-9A01-1C86-1049DE7DC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Communities Resolving the Vagueness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B46DC-91E6-C95E-7F15-95E9BA027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771"/>
            <a:ext cx="10515600" cy="531222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 PHOSITA in (Utility) Patent Law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Judges may contract the boundaries of vagueness (</a:t>
            </a:r>
            <a:r>
              <a:rPr lang="en-US" i="1" dirty="0"/>
              <a:t>Markman</a:t>
            </a:r>
            <a:r>
              <a:rPr lang="en-US" dirty="0"/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All-Elements Rule </a:t>
            </a:r>
            <a:r>
              <a:rPr lang="en-US" u="sng" dirty="0"/>
              <a:t>seems</a:t>
            </a:r>
            <a:r>
              <a:rPr lang="en-US" dirty="0"/>
              <a:t> to avoid </a:t>
            </a:r>
            <a:r>
              <a:rPr lang="en-US" u="sng" dirty="0"/>
              <a:t>quantitative</a:t>
            </a:r>
            <a:r>
              <a:rPr lang="en-US" dirty="0"/>
              <a:t> vagueness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But this all really just pushes the vagueness problem down to the level of defining (and applying) claim elements—which will often themselves be vague.</a:t>
            </a:r>
          </a:p>
          <a:p>
            <a:pPr>
              <a:lnSpc>
                <a:spcPct val="120000"/>
              </a:lnSpc>
            </a:pPr>
            <a:r>
              <a:rPr lang="en-US" dirty="0"/>
              <a:t>The General Public (Represented by Juries) in Copyright Law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Judges may police copyright’s subject matter limitations (</a:t>
            </a:r>
            <a:r>
              <a:rPr lang="en-US" i="1" dirty="0"/>
              <a:t>Altai</a:t>
            </a:r>
            <a:r>
              <a:rPr lang="en-US" dirty="0"/>
              <a:t>; 9</a:t>
            </a:r>
            <a:r>
              <a:rPr lang="en-US" baseline="30000" dirty="0"/>
              <a:t>th</a:t>
            </a:r>
            <a:r>
              <a:rPr lang="en-US" dirty="0"/>
              <a:t> Cir. Extrinsic Test)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Experts can inform the factual determination of copying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But juries have (relatively) free rein to determine substantial similarity (</a:t>
            </a:r>
            <a:r>
              <a:rPr lang="en-US" i="1" dirty="0" err="1"/>
              <a:t>Arnstein</a:t>
            </a:r>
            <a:r>
              <a:rPr lang="en-US" dirty="0"/>
              <a:t>; 9</a:t>
            </a:r>
            <a:r>
              <a:rPr lang="en-US" baseline="30000" dirty="0"/>
              <a:t>th</a:t>
            </a:r>
            <a:r>
              <a:rPr lang="en-US" dirty="0"/>
              <a:t> Cir. Intrinsic Test)</a:t>
            </a:r>
          </a:p>
          <a:p>
            <a:pPr>
              <a:lnSpc>
                <a:spcPct val="120000"/>
              </a:lnSpc>
            </a:pPr>
            <a:r>
              <a:rPr lang="en-US" dirty="0"/>
              <a:t>Consumers in Trademark Law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“Actual Confusion” and Consumer Surveys as key evidence of likely confusion (</a:t>
            </a:r>
            <a:r>
              <a:rPr lang="en-US" i="1" dirty="0"/>
              <a:t>but see </a:t>
            </a:r>
            <a:r>
              <a:rPr lang="en-US" dirty="0"/>
              <a:t>Sotomayor concurrences)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Judicial Policing of Expert Manipulation in Survey Design</a:t>
            </a:r>
          </a:p>
        </p:txBody>
      </p:sp>
    </p:spTree>
    <p:extLst>
      <p:ext uri="{BB962C8B-B14F-4D97-AF65-F5344CB8AC3E}">
        <p14:creationId xmlns:p14="http://schemas.microsoft.com/office/powerpoint/2010/main" val="3257877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47965-0D9C-241C-728B-4EB1786BD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Normative Implications (Or: “How I Learned to Stop Worrying and Love Vagueness”)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67511-8FE9-F149-80DE-3A3AFF82A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Vagueness is Inescapable; the Real Question is Who Gets to Resolve It</a:t>
            </a:r>
          </a:p>
          <a:p>
            <a:r>
              <a:rPr lang="en-US" dirty="0"/>
              <a:t>Allocation of Interpretive Authority Reveals the Values—By Identifying the Privileged Communities and Authoritative Interpreters—of an IP Regime</a:t>
            </a:r>
          </a:p>
          <a:p>
            <a:pPr lvl="1"/>
            <a:r>
              <a:rPr lang="en-US" dirty="0"/>
              <a:t>Patent Law and the PHOSITA – a system for producers and experts</a:t>
            </a:r>
          </a:p>
          <a:p>
            <a:pPr lvl="1"/>
            <a:r>
              <a:rPr lang="en-US" dirty="0"/>
              <a:t>Copyright Law and the Jury – a democratic system; common-sense morality</a:t>
            </a:r>
          </a:p>
          <a:p>
            <a:pPr lvl="1"/>
            <a:r>
              <a:rPr lang="en-US" dirty="0"/>
              <a:t>Trademark Law and the Consumer – Solicitude for the consumer susceptible to manipulation by marketer</a:t>
            </a:r>
          </a:p>
        </p:txBody>
      </p:sp>
    </p:spTree>
    <p:extLst>
      <p:ext uri="{BB962C8B-B14F-4D97-AF65-F5344CB8AC3E}">
        <p14:creationId xmlns:p14="http://schemas.microsoft.com/office/powerpoint/2010/main" val="32525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92D5F-DE25-3B02-23EC-CFEABF650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8E269-DF74-1C37-8EE1-C3C85CBD5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Vagueness and “Notice”: A Pervasive Concern in 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88BE1-BF53-CACE-E402-293B0280D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3440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Patent Law:</a:t>
            </a:r>
          </a:p>
          <a:p>
            <a:pPr lvl="1">
              <a:lnSpc>
                <a:spcPct val="120000"/>
              </a:lnSpc>
            </a:pPr>
            <a:r>
              <a:rPr lang="en-US" i="1" dirty="0"/>
              <a:t>Merrill v. Yeomans: </a:t>
            </a:r>
            <a:r>
              <a:rPr lang="en-US" dirty="0"/>
              <a:t>“The public should not be deprived of rights supposed to belong to it, without being clearly told what it is that limits these rights.”</a:t>
            </a:r>
            <a:endParaRPr lang="en-US" i="1" dirty="0"/>
          </a:p>
          <a:p>
            <a:pPr lvl="1">
              <a:lnSpc>
                <a:spcPct val="120000"/>
              </a:lnSpc>
            </a:pPr>
            <a:r>
              <a:rPr lang="en-US" i="1" dirty="0"/>
              <a:t>Nautilus v. </a:t>
            </a:r>
            <a:r>
              <a:rPr lang="en-US" i="1" dirty="0" err="1"/>
              <a:t>BioSig</a:t>
            </a:r>
            <a:r>
              <a:rPr lang="en-US" dirty="0"/>
              <a:t>: “[A] patent must be precise enough to afford clear notice of what is claimed, thereby “apprising the public of what is still open to them.’” </a:t>
            </a:r>
          </a:p>
          <a:p>
            <a:pPr lvl="1">
              <a:lnSpc>
                <a:spcPct val="120000"/>
              </a:lnSpc>
            </a:pPr>
            <a:r>
              <a:rPr lang="en-US" i="1" dirty="0"/>
              <a:t>Festo</a:t>
            </a:r>
            <a:r>
              <a:rPr lang="en-US" dirty="0"/>
              <a:t>: “If the range of equivalents is unclear, competitors may be unable to determine what is a permitted alternative to a patented invention and what is an infringing equivalent.”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122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65B78-7EF6-75F1-D301-7FDC98FF7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18989-7658-5457-915D-BC63DEB2A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Vagueness and “Notice”: A Pervasive Concern in 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3899A-5E83-94E0-B3E3-24897F622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344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Copyright Law: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“Current claiming practice in copyright law is rigid, and it suffers from various defects, all tied to the </a:t>
            </a:r>
            <a:r>
              <a:rPr lang="en-US" u="sng" dirty="0"/>
              <a:t>poor content notice</a:t>
            </a:r>
            <a:r>
              <a:rPr lang="en-US" dirty="0"/>
              <a:t> effected by the central claims by exemplar.” (</a:t>
            </a:r>
            <a:r>
              <a:rPr lang="en-US" dirty="0" err="1"/>
              <a:t>Fromer</a:t>
            </a:r>
            <a:r>
              <a:rPr lang="en-US" dirty="0"/>
              <a:t>, </a:t>
            </a:r>
            <a:r>
              <a:rPr lang="en-US" i="1" dirty="0"/>
              <a:t>Claiming IP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Trademark Law: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“[T]</a:t>
            </a:r>
            <a:r>
              <a:rPr lang="en-US" dirty="0" err="1"/>
              <a:t>rademark</a:t>
            </a:r>
            <a:r>
              <a:rPr lang="en-US" dirty="0"/>
              <a:t> registrants can shrink their claims to get registrations, then expand them in infringement cases, making it more difficult to predict the scope of any right.” (</a:t>
            </a:r>
            <a:r>
              <a:rPr lang="en-US" dirty="0" err="1"/>
              <a:t>Tushnet</a:t>
            </a:r>
            <a:r>
              <a:rPr lang="en-US" dirty="0"/>
              <a:t>, </a:t>
            </a:r>
            <a:r>
              <a:rPr lang="en-US" i="1" dirty="0"/>
              <a:t>Registering Disagreement</a:t>
            </a:r>
            <a:r>
              <a:rPr lang="en-US" dirty="0"/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Problem of Unregistered Trade Dress: “[I]f a court is unable to identify what types of designs will infringe a trade dress, </a:t>
            </a:r>
            <a:r>
              <a:rPr lang="en-US" u="sng" dirty="0"/>
              <a:t>how is a competitor in the jewelry business to know</a:t>
            </a:r>
            <a:r>
              <a:rPr lang="en-US" dirty="0"/>
              <a:t> what new designs would be subject to challenge[?]” (</a:t>
            </a:r>
            <a:r>
              <a:rPr lang="en-US" i="1" dirty="0" err="1"/>
              <a:t>Yurman</a:t>
            </a:r>
            <a:r>
              <a:rPr lang="en-US" i="1" dirty="0"/>
              <a:t> Design, Inc. v. PAJ, Inc.</a:t>
            </a:r>
            <a:r>
              <a:rPr lang="en-US" dirty="0"/>
              <a:t>)</a:t>
            </a:r>
            <a:endParaRPr lang="en-US" i="1" dirty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264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B6385-556B-C041-621B-88317E8C9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Sources of Vagueness: IP Rights are </a:t>
            </a:r>
            <a:r>
              <a:rPr lang="en-US" u="sng" dirty="0"/>
              <a:t>Categorical</a:t>
            </a:r>
            <a:r>
              <a:rPr lang="en-US" dirty="0"/>
              <a:t> and </a:t>
            </a:r>
            <a:r>
              <a:rPr lang="en-US" u="sng" dirty="0"/>
              <a:t>Composite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51F41-DDCC-9D59-7ACF-0B526F5DE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 “property” in IP is invariably a </a:t>
            </a:r>
            <a:r>
              <a:rPr lang="en-US" u="sng" dirty="0"/>
              <a:t>category of possible things;</a:t>
            </a:r>
            <a:r>
              <a:rPr lang="en-US" dirty="0"/>
              <a:t> the </a:t>
            </a:r>
            <a:r>
              <a:rPr lang="en-US" i="1" dirty="0"/>
              <a:t>res </a:t>
            </a:r>
            <a:r>
              <a:rPr lang="en-US" dirty="0"/>
              <a:t>is less like a </a:t>
            </a:r>
            <a:r>
              <a:rPr lang="en-US" u="sng" dirty="0"/>
              <a:t>thing</a:t>
            </a:r>
            <a:r>
              <a:rPr lang="en-US" dirty="0"/>
              <a:t> than it is like a </a:t>
            </a:r>
            <a:r>
              <a:rPr lang="en-US" u="sng" dirty="0"/>
              <a:t>rule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(Cf. </a:t>
            </a:r>
            <a:r>
              <a:rPr lang="en-US" dirty="0" err="1"/>
              <a:t>Fromer</a:t>
            </a:r>
            <a:r>
              <a:rPr lang="en-US" dirty="0"/>
              <a:t>, </a:t>
            </a:r>
            <a:r>
              <a:rPr lang="en-US" i="1" dirty="0"/>
              <a:t>Claiming Intellectual Property</a:t>
            </a:r>
            <a:r>
              <a:rPr lang="en-US" dirty="0"/>
              <a:t>;</a:t>
            </a:r>
            <a:r>
              <a:rPr lang="en-US" i="1" dirty="0"/>
              <a:t> </a:t>
            </a:r>
            <a:r>
              <a:rPr lang="en-US" dirty="0"/>
              <a:t>Madison, </a:t>
            </a:r>
            <a:r>
              <a:rPr lang="en-US" i="1" dirty="0"/>
              <a:t>Law as Design: Objects, Concepts, and Digital Things</a:t>
            </a:r>
            <a:r>
              <a:rPr lang="en-US" dirty="0"/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An “invention” or “design” is a category that includes various possible embodiments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 “work” is a category that includes various possible “substantially similar” copies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 “trademark” or “trade dress” is a category that includes various possible “uses” of “confusingly similar” symbols, elements, or product features</a:t>
            </a:r>
          </a:p>
          <a:p>
            <a:pPr>
              <a:lnSpc>
                <a:spcPct val="120000"/>
              </a:lnSpc>
            </a:pPr>
            <a:r>
              <a:rPr lang="en-US" dirty="0"/>
              <a:t>The category is </a:t>
            </a:r>
            <a:r>
              <a:rPr lang="en-US" u="sng" dirty="0"/>
              <a:t>composite</a:t>
            </a:r>
            <a:r>
              <a:rPr lang="en-US" dirty="0"/>
              <a:t>: membership is evaluated extensionally by reference to </a:t>
            </a:r>
            <a:r>
              <a:rPr lang="en-US" u="sng" dirty="0"/>
              <a:t>elements</a:t>
            </a:r>
            <a:r>
              <a:rPr lang="en-US" dirty="0"/>
              <a:t> (even where the category is initially defined centrally or by exemplar)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limitations of a patent claim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(protectable) features or elements of a copyrighted work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components of a trademark or the elements of a trade dress</a:t>
            </a:r>
          </a:p>
        </p:txBody>
      </p:sp>
    </p:spTree>
    <p:extLst>
      <p:ext uri="{BB962C8B-B14F-4D97-AF65-F5344CB8AC3E}">
        <p14:creationId xmlns:p14="http://schemas.microsoft.com/office/powerpoint/2010/main" val="2697607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9F148-40E4-45F3-3399-71F01F68E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A87C0-2036-3002-5B4D-C2BBED29A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Categories are Vague in a Familiar </a:t>
            </a:r>
            <a:r>
              <a:rPr lang="en-US" sz="4000" u="sng" dirty="0"/>
              <a:t>Qualitative</a:t>
            </a:r>
            <a:r>
              <a:rPr lang="en-US" sz="4000" dirty="0"/>
              <a:t>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23F7B-B8F5-EF97-4064-9BA862679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76284" cy="4351338"/>
          </a:xfrm>
        </p:spPr>
        <p:txBody>
          <a:bodyPr>
            <a:normAutofit/>
          </a:bodyPr>
          <a:lstStyle/>
          <a:p>
            <a:r>
              <a:rPr lang="en-US" sz="3200" dirty="0"/>
              <a:t>Vagueness turning on the Imprecision of Natural Language</a:t>
            </a:r>
          </a:p>
          <a:p>
            <a:pPr lvl="1"/>
            <a:r>
              <a:rPr lang="en-US" sz="2800" dirty="0"/>
              <a:t>Hart’s “Open Texture” – No Vehicles in the Park</a:t>
            </a:r>
          </a:p>
          <a:p>
            <a:pPr lvl="1"/>
            <a:r>
              <a:rPr lang="en-US" sz="2800" dirty="0"/>
              <a:t>Wittgenstein’s Rules Paradox: Skepticism about Meaning</a:t>
            </a:r>
          </a:p>
          <a:p>
            <a:r>
              <a:rPr lang="en-US" sz="3200" dirty="0"/>
              <a:t>Structurally similar vagueness arises with non-linguistic categories</a:t>
            </a:r>
          </a:p>
          <a:p>
            <a:pPr lvl="1"/>
            <a:r>
              <a:rPr lang="en-US" sz="2800" dirty="0"/>
              <a:t>Copyright in Visual Works: </a:t>
            </a:r>
            <a:r>
              <a:rPr lang="en-US" sz="2800" i="1" dirty="0"/>
              <a:t>See</a:t>
            </a:r>
            <a:r>
              <a:rPr lang="en-US" sz="2800" dirty="0"/>
              <a:t> </a:t>
            </a:r>
            <a:r>
              <a:rPr lang="en-US" sz="2800" dirty="0" err="1"/>
              <a:t>Tushnet</a:t>
            </a:r>
            <a:r>
              <a:rPr lang="en-US" sz="2800" dirty="0"/>
              <a:t>, </a:t>
            </a:r>
            <a:r>
              <a:rPr lang="en-US" sz="2800" i="1" dirty="0"/>
              <a:t>Worth a Thousand Words</a:t>
            </a:r>
          </a:p>
          <a:p>
            <a:pPr lvl="1"/>
            <a:r>
              <a:rPr lang="en-US" sz="2800" dirty="0"/>
              <a:t>Non-Word Trademarks &amp; Trade Dress: </a:t>
            </a:r>
            <a:r>
              <a:rPr lang="en-US" sz="2800" i="1" dirty="0"/>
              <a:t>See </a:t>
            </a:r>
            <a:r>
              <a:rPr lang="en-US" sz="2800" dirty="0" err="1"/>
              <a:t>Tushnet</a:t>
            </a:r>
            <a:r>
              <a:rPr lang="en-US" sz="2800" dirty="0"/>
              <a:t>, </a:t>
            </a:r>
            <a:r>
              <a:rPr lang="en-US" sz="2800" i="1" dirty="0"/>
              <a:t>Looking at the Lanham Act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921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98752B-AE08-DB42-8309-8AEFCE2E2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1F74-3780-7B0A-C744-0A5EF5218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5933181" cy="1693415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Category Membership Evaluated by Reference to </a:t>
            </a:r>
            <a:r>
              <a:rPr lang="en-US" sz="3200" u="sng" dirty="0"/>
              <a:t>Elements</a:t>
            </a:r>
            <a:r>
              <a:rPr lang="en-US" sz="3200" dirty="0"/>
              <a:t> is </a:t>
            </a:r>
            <a:r>
              <a:rPr lang="en-US" sz="3200" u="sng" dirty="0"/>
              <a:t>Also</a:t>
            </a:r>
            <a:r>
              <a:rPr lang="en-US" sz="3200" dirty="0"/>
              <a:t> Vague in a </a:t>
            </a:r>
            <a:r>
              <a:rPr lang="en-US" sz="3200" u="sng" dirty="0"/>
              <a:t>Quantitative</a:t>
            </a:r>
            <a:r>
              <a:rPr lang="en-US" sz="3200" dirty="0"/>
              <a:t> Way: Soritical Vagueness</a:t>
            </a:r>
          </a:p>
        </p:txBody>
      </p:sp>
      <p:pic>
        <p:nvPicPr>
          <p:cNvPr id="2052" name="Picture 4" descr="theseus-ship-animation - Hector Kolonas">
            <a:extLst>
              <a:ext uri="{FF2B5EF4-FFF2-40B4-BE49-F238E27FC236}">
                <a16:creationId xmlns:a16="http://schemas.microsoft.com/office/drawing/2014/main" id="{26495109-2E57-DE48-146A-9C58669874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7" r="13169"/>
          <a:stretch/>
        </p:blipFill>
        <p:spPr bwMode="auto">
          <a:xfrm>
            <a:off x="8357239" y="876300"/>
            <a:ext cx="2559830" cy="155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11B27-A2D9-E43D-1956-C013AB1D0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5933182" cy="4043594"/>
          </a:xfrm>
        </p:spPr>
        <p:txBody>
          <a:bodyPr anchor="t">
            <a:normAutofit/>
          </a:bodyPr>
          <a:lstStyle/>
          <a:p>
            <a:r>
              <a:rPr lang="en-US" sz="2400" dirty="0"/>
              <a:t>The Sorites Paradox</a:t>
            </a:r>
          </a:p>
          <a:p>
            <a:r>
              <a:rPr lang="en-US" sz="2400" dirty="0"/>
              <a:t>Cf. The Ship of Theseus</a:t>
            </a:r>
          </a:p>
          <a:p>
            <a:r>
              <a:rPr lang="en-US" sz="2400" u="sng" dirty="0"/>
              <a:t>Quantitative</a:t>
            </a:r>
            <a:r>
              <a:rPr lang="en-US" sz="2400" dirty="0"/>
              <a:t> Vagueness: </a:t>
            </a:r>
            <a:endParaRPr lang="en-US" sz="2400" u="sng" dirty="0"/>
          </a:p>
          <a:p>
            <a:pPr lvl="1"/>
            <a:r>
              <a:rPr lang="en-US" u="sng" dirty="0"/>
              <a:t>How many</a:t>
            </a:r>
            <a:r>
              <a:rPr lang="en-US" dirty="0"/>
              <a:t> elements need to be present for us to say the category’s definition is met? (How many grains in a heap?)</a:t>
            </a:r>
          </a:p>
          <a:p>
            <a:pPr lvl="1"/>
            <a:r>
              <a:rPr lang="en-US" u="sng" dirty="0"/>
              <a:t>How many</a:t>
            </a:r>
            <a:r>
              <a:rPr lang="en-US" dirty="0"/>
              <a:t> can be removed before falling out of the category?</a:t>
            </a:r>
          </a:p>
          <a:p>
            <a:pPr lvl="1"/>
            <a:endParaRPr lang="en-US" dirty="0"/>
          </a:p>
        </p:txBody>
      </p:sp>
      <p:pic>
        <p:nvPicPr>
          <p:cNvPr id="5" name="Picture 4" descr="A pile of brown powder&#10;&#10;Description automatically generated">
            <a:extLst>
              <a:ext uri="{FF2B5EF4-FFF2-40B4-BE49-F238E27FC236}">
                <a16:creationId xmlns:a16="http://schemas.microsoft.com/office/drawing/2014/main" id="{D72AC3CD-A50D-A25D-CE3D-07A6EA43E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455" y="2632164"/>
            <a:ext cx="2371400" cy="1582910"/>
          </a:xfrm>
          <a:prstGeom prst="rect">
            <a:avLst/>
          </a:prstGeom>
        </p:spPr>
      </p:pic>
      <p:pic>
        <p:nvPicPr>
          <p:cNvPr id="2050" name="Picture 2" descr="A painting of two people&#10;&#10;Description automatically generated">
            <a:extLst>
              <a:ext uri="{FF2B5EF4-FFF2-40B4-BE49-F238E27FC236}">
                <a16:creationId xmlns:a16="http://schemas.microsoft.com/office/drawing/2014/main" id="{44F30B39-96AC-9FA8-7177-4D127440C5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9" t="22601" r="12821" b="24108"/>
          <a:stretch/>
        </p:blipFill>
        <p:spPr bwMode="auto">
          <a:xfrm>
            <a:off x="8474318" y="4423195"/>
            <a:ext cx="2585467" cy="215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4" name="Group 2063">
            <a:extLst>
              <a:ext uri="{FF2B5EF4-FFF2-40B4-BE49-F238E27FC236}">
                <a16:creationId xmlns:a16="http://schemas.microsoft.com/office/drawing/2014/main" id="{BC054689-56EC-BBEF-17D5-3FAEAFF5C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2065" name="Rectangle 2064">
              <a:extLst>
                <a:ext uri="{FF2B5EF4-FFF2-40B4-BE49-F238E27FC236}">
                  <a16:creationId xmlns:a16="http://schemas.microsoft.com/office/drawing/2014/main" id="{8D84F49E-6627-6F97-5C42-38166C79C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6" name="Rectangle 2065">
              <a:extLst>
                <a:ext uri="{FF2B5EF4-FFF2-40B4-BE49-F238E27FC236}">
                  <a16:creationId xmlns:a16="http://schemas.microsoft.com/office/drawing/2014/main" id="{60E6611D-1F85-FC1B-8175-3F6F70729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27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9789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C1E9F-D1FA-DF82-A7FE-100665B4E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65AE0-56FC-AA95-D73C-E4502280E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Vagueness of IP Rights Can Be </a:t>
            </a:r>
            <a:r>
              <a:rPr lang="en-US" u="sng" dirty="0"/>
              <a:t>Multidimensional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C0C0F-64A8-607E-5676-596440B40D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5201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Qualitative and Quantitative Vagueness Interact</a:t>
            </a:r>
          </a:p>
          <a:p>
            <a:pPr lvl="1"/>
            <a:r>
              <a:rPr lang="en-US" sz="2800" dirty="0"/>
              <a:t>Elements themselves may be both </a:t>
            </a:r>
            <a:r>
              <a:rPr lang="en-US" sz="2800" u="sng" dirty="0"/>
              <a:t>qualitatively</a:t>
            </a:r>
            <a:r>
              <a:rPr lang="en-US" sz="2800" dirty="0"/>
              <a:t> and </a:t>
            </a:r>
            <a:r>
              <a:rPr lang="en-US" sz="2800" u="sng" dirty="0"/>
              <a:t>quantitatively</a:t>
            </a:r>
            <a:r>
              <a:rPr lang="en-US" sz="2800" dirty="0"/>
              <a:t> vague.</a:t>
            </a:r>
          </a:p>
          <a:p>
            <a:pPr lvl="1"/>
            <a:r>
              <a:rPr lang="en-US" sz="2800" dirty="0"/>
              <a:t>Are some elements necessary, and/or sufficient, to establish category membership?</a:t>
            </a:r>
          </a:p>
          <a:p>
            <a:pPr lvl="1"/>
            <a:r>
              <a:rPr lang="en-US" sz="2800" dirty="0"/>
              <a:t>Is the necessity/sufficiency of any one element dependent on the presence/absence of any </a:t>
            </a:r>
            <a:r>
              <a:rPr lang="en-US" sz="2800" u="sng" dirty="0"/>
              <a:t>other</a:t>
            </a:r>
            <a:r>
              <a:rPr lang="en-US" sz="2800" dirty="0"/>
              <a:t> element?</a:t>
            </a:r>
          </a:p>
          <a:p>
            <a:endParaRPr lang="en-US" sz="3200" dirty="0"/>
          </a:p>
          <a:p>
            <a:pPr lvl="1"/>
            <a:endParaRPr lang="en-US" sz="2800" dirty="0"/>
          </a:p>
        </p:txBody>
      </p:sp>
      <p:pic>
        <p:nvPicPr>
          <p:cNvPr id="1026" name="Picture 2" descr="The goal of the shop is to make it fun and easy to choose a bottle of wine.">
            <a:extLst>
              <a:ext uri="{FF2B5EF4-FFF2-40B4-BE49-F238E27FC236}">
                <a16:creationId xmlns:a16="http://schemas.microsoft.com/office/drawing/2014/main" id="{0CE784C3-3682-6D0D-6DCD-45E4654D172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563" y="1424948"/>
            <a:ext cx="3638237" cy="515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430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DD3F5-D5FE-FDF8-2187-25C101DBF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6B9CE-6B3C-459D-E249-2E30B9E99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Philosophical Responses to Vagueness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29E4F-B954-FEEB-5419-A8560B0E5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/>
          </a:bodyPr>
          <a:lstStyle/>
          <a:p>
            <a:r>
              <a:rPr lang="en-US" sz="3200" dirty="0"/>
              <a:t>Philosophical Responses to Quantitative (Soritical) Vagueness</a:t>
            </a:r>
          </a:p>
          <a:p>
            <a:pPr lvl="1"/>
            <a:r>
              <a:rPr lang="en-US" sz="2800" dirty="0" err="1"/>
              <a:t>Epistemicism</a:t>
            </a:r>
            <a:r>
              <a:rPr lang="en-US" sz="2800" dirty="0"/>
              <a:t> – there is a sharp boundary, but it is unknowable</a:t>
            </a:r>
          </a:p>
          <a:p>
            <a:pPr lvl="1"/>
            <a:r>
              <a:rPr lang="en-US" sz="2800" dirty="0"/>
              <a:t>Non-bivalence – there is a range of cases for which the predicate is neither true nor false (or both true and false)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Neither of these are acceptable in enforcement of IP rights over vaguely defined composite things: Either there is infringement or there is not, even if the test for infringement is vague.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i="1" dirty="0">
                <a:solidFill>
                  <a:srgbClr val="FF0000"/>
                </a:solidFill>
              </a:rPr>
              <a:t>Cf.</a:t>
            </a:r>
            <a:r>
              <a:rPr lang="en-US" dirty="0">
                <a:solidFill>
                  <a:srgbClr val="FF0000"/>
                </a:solidFill>
              </a:rPr>
              <a:t> Endicott, </a:t>
            </a:r>
            <a:r>
              <a:rPr lang="en-US" dirty="0" err="1">
                <a:solidFill>
                  <a:srgbClr val="FF0000"/>
                </a:solidFill>
              </a:rPr>
              <a:t>Raffman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36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D6CD2-AE1A-D74C-F04B-75EB0FAC6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D4E9C-A5DA-726D-1D14-F23C6A390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Philosophical Responses to Vagueness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BF4F3-1043-1632-D032-A1CF10AF1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Responses to Qualitative Vagueness: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“</a:t>
            </a:r>
            <a:r>
              <a:rPr lang="en-US" sz="2800" dirty="0" err="1"/>
              <a:t>Precisification</a:t>
            </a:r>
            <a:r>
              <a:rPr lang="en-US" sz="2800" dirty="0"/>
              <a:t>” – change the natural language meaning of the term to a quantifiable technical meaning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Even if this is a plausible response, multiple </a:t>
            </a:r>
            <a:r>
              <a:rPr lang="en-US" sz="2800" dirty="0" err="1"/>
              <a:t>precisifications</a:t>
            </a:r>
            <a:r>
              <a:rPr lang="en-US" sz="2800" dirty="0"/>
              <a:t> of a vague predicate may be plausible; which one(s) should we choose?</a:t>
            </a:r>
          </a:p>
          <a:p>
            <a:pPr lvl="2">
              <a:lnSpc>
                <a:spcPct val="120000"/>
              </a:lnSpc>
            </a:pPr>
            <a:r>
              <a:rPr lang="en-US" sz="2400" dirty="0"/>
              <a:t>Asocial Approaches: </a:t>
            </a:r>
            <a:r>
              <a:rPr lang="en-US" sz="2400" dirty="0" err="1"/>
              <a:t>supervaluationism</a:t>
            </a:r>
            <a:r>
              <a:rPr lang="en-US" sz="2400" dirty="0"/>
              <a:t>, </a:t>
            </a:r>
            <a:r>
              <a:rPr lang="en-US" sz="2400" dirty="0" err="1"/>
              <a:t>subvaluationism</a:t>
            </a:r>
            <a:r>
              <a:rPr lang="en-US" sz="2400" dirty="0"/>
              <a:t>. May narrow the zone of borderline cases but does not eliminate indeterminacy</a:t>
            </a:r>
          </a:p>
          <a:p>
            <a:pPr lvl="2">
              <a:lnSpc>
                <a:spcPct val="120000"/>
              </a:lnSpc>
            </a:pPr>
            <a:r>
              <a:rPr lang="en-US" sz="2400" dirty="0"/>
              <a:t>Social Approaches:</a:t>
            </a:r>
          </a:p>
          <a:p>
            <a:pPr lvl="3">
              <a:lnSpc>
                <a:spcPct val="120000"/>
              </a:lnSpc>
            </a:pPr>
            <a:r>
              <a:rPr lang="en-US" sz="2200" dirty="0"/>
              <a:t>Wittgenstein: Meaning is constituted by/supervenes on practice</a:t>
            </a:r>
          </a:p>
          <a:p>
            <a:pPr lvl="3">
              <a:lnSpc>
                <a:spcPct val="120000"/>
              </a:lnSpc>
            </a:pPr>
            <a:r>
              <a:rPr lang="en-US" sz="2200" dirty="0" err="1"/>
              <a:t>Kripke</a:t>
            </a:r>
            <a:r>
              <a:rPr lang="en-US" sz="2200" dirty="0"/>
              <a:t>: Rules are only intelligible as convergent expectations and practices of a speech community</a:t>
            </a:r>
          </a:p>
        </p:txBody>
      </p:sp>
    </p:spTree>
    <p:extLst>
      <p:ext uri="{BB962C8B-B14F-4D97-AF65-F5344CB8AC3E}">
        <p14:creationId xmlns:p14="http://schemas.microsoft.com/office/powerpoint/2010/main" val="695349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4300</TotalTime>
  <Words>1234</Words>
  <Application>Microsoft Macintosh PowerPoint</Application>
  <PresentationFormat>Widescreen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Office Theme</vt:lpstr>
      <vt:lpstr>A Heap of IP: Vagueness in the Delineation of Intellectual Property Rights </vt:lpstr>
      <vt:lpstr>Vagueness and “Notice”: A Pervasive Concern in IP</vt:lpstr>
      <vt:lpstr>Vagueness and “Notice”: A Pervasive Concern in IP</vt:lpstr>
      <vt:lpstr>Sources of Vagueness: IP Rights are Categorical and Composite</vt:lpstr>
      <vt:lpstr>Categories are Vague in a Familiar Qualitative Way</vt:lpstr>
      <vt:lpstr>Category Membership Evaluated by Reference to Elements is Also Vague in a Quantitative Way: Soritical Vagueness</vt:lpstr>
      <vt:lpstr>Vagueness of IP Rights Can Be Multidimensional</vt:lpstr>
      <vt:lpstr>Philosophical Responses to Vagueness</vt:lpstr>
      <vt:lpstr>Philosophical Responses to Vagueness</vt:lpstr>
      <vt:lpstr>IP Law Adopts a Social Solution</vt:lpstr>
      <vt:lpstr>The Interesting Thing(s) about IP’s Solution</vt:lpstr>
      <vt:lpstr>Communities Resolving the Vagueness Problem</vt:lpstr>
      <vt:lpstr>Normative Implications (Or: “How I Learned to Stop Worrying and Love Vagueness”)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Heap of IP: Vagueness in the Delineation of Intellectual Property Rights </dc:title>
  <dc:creator>Jeremy Sheff</dc:creator>
  <cp:lastModifiedBy>Jeremy Sheff</cp:lastModifiedBy>
  <cp:revision>37</cp:revision>
  <dcterms:created xsi:type="dcterms:W3CDTF">2024-01-30T18:30:19Z</dcterms:created>
  <dcterms:modified xsi:type="dcterms:W3CDTF">2024-08-09T15:20:22Z</dcterms:modified>
</cp:coreProperties>
</file>